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77"/>
  </p:notesMasterIdLst>
  <p:handoutMasterIdLst>
    <p:handoutMasterId r:id="rId78"/>
  </p:handoutMasterIdLst>
  <p:sldIdLst>
    <p:sldId id="288" r:id="rId5"/>
    <p:sldId id="4518" r:id="rId6"/>
    <p:sldId id="298" r:id="rId7"/>
    <p:sldId id="259" r:id="rId8"/>
    <p:sldId id="310" r:id="rId9"/>
    <p:sldId id="260" r:id="rId10"/>
    <p:sldId id="289" r:id="rId11"/>
    <p:sldId id="4483" r:id="rId12"/>
    <p:sldId id="4496" r:id="rId13"/>
    <p:sldId id="256" r:id="rId14"/>
    <p:sldId id="4517" r:id="rId15"/>
    <p:sldId id="305" r:id="rId16"/>
    <p:sldId id="4486" r:id="rId17"/>
    <p:sldId id="4484" r:id="rId18"/>
    <p:sldId id="4487" r:id="rId19"/>
    <p:sldId id="306" r:id="rId20"/>
    <p:sldId id="4488" r:id="rId21"/>
    <p:sldId id="4490" r:id="rId22"/>
    <p:sldId id="308" r:id="rId23"/>
    <p:sldId id="4515" r:id="rId24"/>
    <p:sldId id="4489" r:id="rId25"/>
    <p:sldId id="4491" r:id="rId26"/>
    <p:sldId id="4493" r:id="rId27"/>
    <p:sldId id="4492" r:id="rId28"/>
    <p:sldId id="311" r:id="rId29"/>
    <p:sldId id="4494" r:id="rId30"/>
    <p:sldId id="4495" r:id="rId31"/>
    <p:sldId id="4520" r:id="rId32"/>
    <p:sldId id="299" r:id="rId33"/>
    <p:sldId id="4498" r:id="rId34"/>
    <p:sldId id="4519" r:id="rId35"/>
    <p:sldId id="312" r:id="rId36"/>
    <p:sldId id="313" r:id="rId37"/>
    <p:sldId id="314" r:id="rId38"/>
    <p:sldId id="4499" r:id="rId39"/>
    <p:sldId id="315" r:id="rId40"/>
    <p:sldId id="4500" r:id="rId41"/>
    <p:sldId id="4521" r:id="rId42"/>
    <p:sldId id="300" r:id="rId43"/>
    <p:sldId id="4501" r:id="rId44"/>
    <p:sldId id="316" r:id="rId45"/>
    <p:sldId id="317" r:id="rId46"/>
    <p:sldId id="318" r:id="rId47"/>
    <p:sldId id="4513" r:id="rId48"/>
    <p:sldId id="4514" r:id="rId49"/>
    <p:sldId id="4502" r:id="rId50"/>
    <p:sldId id="4503" r:id="rId51"/>
    <p:sldId id="319" r:id="rId52"/>
    <p:sldId id="301" r:id="rId53"/>
    <p:sldId id="320" r:id="rId54"/>
    <p:sldId id="4504" r:id="rId55"/>
    <p:sldId id="321" r:id="rId56"/>
    <p:sldId id="4505" r:id="rId57"/>
    <p:sldId id="322" r:id="rId58"/>
    <p:sldId id="323" r:id="rId59"/>
    <p:sldId id="302" r:id="rId60"/>
    <p:sldId id="324" r:id="rId61"/>
    <p:sldId id="325" r:id="rId62"/>
    <p:sldId id="4506" r:id="rId63"/>
    <p:sldId id="4507" r:id="rId64"/>
    <p:sldId id="326" r:id="rId65"/>
    <p:sldId id="4508" r:id="rId66"/>
    <p:sldId id="4509" r:id="rId67"/>
    <p:sldId id="328" r:id="rId68"/>
    <p:sldId id="4510" r:id="rId69"/>
    <p:sldId id="303" r:id="rId70"/>
    <p:sldId id="329" r:id="rId71"/>
    <p:sldId id="296" r:id="rId72"/>
    <p:sldId id="4511" r:id="rId73"/>
    <p:sldId id="331" r:id="rId74"/>
    <p:sldId id="4512" r:id="rId75"/>
    <p:sldId id="304" r:id="rId7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1709" autoAdjust="0"/>
  </p:normalViewPr>
  <p:slideViewPr>
    <p:cSldViewPr snapToGrid="0">
      <p:cViewPr varScale="1">
        <p:scale>
          <a:sx n="77" d="100"/>
          <a:sy n="77" d="100"/>
        </p:scale>
        <p:origin x="950" y="48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67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5/4/2021 7:45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3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9E6FC3-5C7B-45CE-972C-9D658EE07D0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9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95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58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962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AAF-ACC6-4487-8982-2FD9011F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23CB-65E4-4CD6-A1AC-9F0BB54C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FCD4-485B-41F1-AAAD-D537D68B5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E5823-440B-4EDC-BA1D-D8A21AC61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96CB1-0FEB-4064-8079-137B31BB1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F055F-DBA2-417F-9EDA-1AB56637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5AFDDA-FB81-43EC-8399-9602CDE2CD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6BED6-C121-4F73-86D7-6A5C8DF4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A2BC-8D67-4BED-A422-279D288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0946C52-4BAF-4464-AD88-74FA5B525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9677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2" r:id="rId2"/>
    <p:sldLayoutId id="2147484659" r:id="rId3"/>
    <p:sldLayoutId id="2147484661" r:id="rId4"/>
    <p:sldLayoutId id="2147484658" r:id="rId5"/>
    <p:sldLayoutId id="2147484651" r:id="rId6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p/?LinkID=698279&amp;culture=en-US&amp;country=US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PowerBiDevCamp/TenantManagement/blob/main/Images/ReadMe/media/image3.png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owerBiDevCamp/TenantManagement/blob/main/Images/ReadMe/media/image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PowerBiDevCamp/TenantManagement/blob/main/Images/ReadMe/media/image7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dotnet.microsoft.com/download/dotnet/5.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visualstudio.microsoft.com/download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PowerBiDevCamp/TenantManagement/blob/main/Images/ReadMe/media/image3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323919" y="2846284"/>
            <a:ext cx="71125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 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B149B-50AF-4E0B-B6F4-C8F5AF31B9D2}"/>
              </a:ext>
            </a:extLst>
          </p:cNvPr>
          <p:cNvGrpSpPr/>
          <p:nvPr/>
        </p:nvGrpSpPr>
        <p:grpSpPr>
          <a:xfrm>
            <a:off x="1040151" y="3171710"/>
            <a:ext cx="8163119" cy="3497446"/>
            <a:chOff x="924791" y="2710139"/>
            <a:chExt cx="8541327" cy="36594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91E529-45FB-4587-8BF4-73FCD0A16086}"/>
                </a:ext>
              </a:extLst>
            </p:cNvPr>
            <p:cNvSpPr/>
            <p:nvPr/>
          </p:nvSpPr>
          <p:spPr bwMode="auto">
            <a:xfrm>
              <a:off x="924791" y="2710139"/>
              <a:ext cx="8541327" cy="365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F5C08E-168B-4AC6-8BE2-849301CF77BB}"/>
                </a:ext>
              </a:extLst>
            </p:cNvPr>
            <p:cNvGrpSpPr/>
            <p:nvPr/>
          </p:nvGrpSpPr>
          <p:grpSpPr>
            <a:xfrm>
              <a:off x="1100258" y="2899062"/>
              <a:ext cx="8109095" cy="3276463"/>
              <a:chOff x="277616" y="1527666"/>
              <a:chExt cx="11262617" cy="496203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6E794B6-F65B-4A6D-A752-6F65593E0F4A}"/>
                  </a:ext>
                </a:extLst>
              </p:cNvPr>
              <p:cNvSpPr/>
              <p:nvPr/>
            </p:nvSpPr>
            <p:spPr>
              <a:xfrm>
                <a:off x="4433938" y="1527666"/>
                <a:ext cx="3104040" cy="114928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rial Black" panose="020B0A04020102020204" pitchFamily="34" charset="0"/>
                  </a:rPr>
                  <a:t>AppOwnsDataAdmin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DD70440-8042-4677-94A8-7ED1DFF9CC39}"/>
                  </a:ext>
                </a:extLst>
              </p:cNvPr>
              <p:cNvGrpSpPr/>
              <p:nvPr/>
            </p:nvGrpSpPr>
            <p:grpSpPr>
              <a:xfrm>
                <a:off x="7681500" y="2676954"/>
                <a:ext cx="3858733" cy="1693049"/>
                <a:chOff x="7776839" y="1735951"/>
                <a:chExt cx="3858733" cy="169304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85EA9BD-5888-47CA-AC2D-6064A3B5227E}"/>
                    </a:ext>
                  </a:extLst>
                </p:cNvPr>
                <p:cNvSpPr/>
                <p:nvPr/>
              </p:nvSpPr>
              <p:spPr>
                <a:xfrm>
                  <a:off x="8531532" y="2439323"/>
                  <a:ext cx="3104040" cy="989677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Power BI REST API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9A7118FE-572C-4BBC-B09B-577463904EA5}"/>
                    </a:ext>
                  </a:extLst>
                </p:cNvPr>
                <p:cNvCxnSpPr/>
                <p:nvPr/>
              </p:nvCxnSpPr>
              <p:spPr>
                <a:xfrm>
                  <a:off x="7776839" y="1735951"/>
                  <a:ext cx="648070" cy="659169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5F67ED-D310-4AD1-9D0D-129E0DC0C9A7}"/>
                  </a:ext>
                </a:extLst>
              </p:cNvPr>
              <p:cNvGrpSpPr/>
              <p:nvPr/>
            </p:nvGrpSpPr>
            <p:grpSpPr>
              <a:xfrm>
                <a:off x="4829455" y="2816040"/>
                <a:ext cx="2246045" cy="1768874"/>
                <a:chOff x="4939497" y="1875037"/>
                <a:chExt cx="2246045" cy="1768874"/>
              </a:xfrm>
            </p:grpSpPr>
            <p:sp>
              <p:nvSpPr>
                <p:cNvPr id="6" name="Flowchart: Magnetic Disk 5">
                  <a:extLst>
                    <a:ext uri="{FF2B5EF4-FFF2-40B4-BE49-F238E27FC236}">
                      <a16:creationId xmlns:a16="http://schemas.microsoft.com/office/drawing/2014/main" id="{5DC72B79-5F80-4A3B-8295-0F7D97C3705A}"/>
                    </a:ext>
                  </a:extLst>
                </p:cNvPr>
                <p:cNvSpPr/>
                <p:nvPr/>
              </p:nvSpPr>
              <p:spPr>
                <a:xfrm>
                  <a:off x="4939497" y="2494624"/>
                  <a:ext cx="2246045" cy="1149287"/>
                </a:xfrm>
                <a:prstGeom prst="flowChartMagneticDisk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AppOwnsDataDB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EACD6DB-53A8-4DF9-B8F5-DC634E87F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1875038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274303F-3851-43CE-9265-4316BD91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875037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55DFB2-0736-4F2A-92A5-DEBDACF08E59}"/>
                  </a:ext>
                </a:extLst>
              </p:cNvPr>
              <p:cNvGrpSpPr/>
              <p:nvPr/>
            </p:nvGrpSpPr>
            <p:grpSpPr>
              <a:xfrm>
                <a:off x="277616" y="4581739"/>
                <a:ext cx="8051954" cy="1907961"/>
                <a:chOff x="372955" y="3643911"/>
                <a:chExt cx="8051954" cy="1907961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8CB3C36-9934-40C4-99A2-E5EEC6404608}"/>
                    </a:ext>
                  </a:extLst>
                </p:cNvPr>
                <p:cNvSpPr/>
                <p:nvPr/>
              </p:nvSpPr>
              <p:spPr>
                <a:xfrm>
                  <a:off x="4472958" y="4402584"/>
                  <a:ext cx="3104040" cy="1149288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latin typeface="Arial Black" panose="020B0A04020102020204" pitchFamily="34" charset="0"/>
                    </a:rPr>
                    <a:t>AppOwnsDataWebApi</a:t>
                  </a:r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947480CB-EE2C-453B-B7C0-CCC8D6CCD565}"/>
                    </a:ext>
                  </a:extLst>
                </p:cNvPr>
                <p:cNvSpPr/>
                <p:nvPr/>
              </p:nvSpPr>
              <p:spPr>
                <a:xfrm>
                  <a:off x="372955" y="4402584"/>
                  <a:ext cx="3104040" cy="1149288"/>
                </a:xfrm>
                <a:prstGeom prst="round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Arial Black" panose="020B0A04020102020204" pitchFamily="34" charset="0"/>
                    </a:rPr>
                    <a:t>AppOwnsDataClient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44C6C57-B1F6-4F97-B940-80D846FB4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477" y="3758583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8FDF14D-09C3-433D-9833-E93BCECEB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758582"/>
                  <a:ext cx="0" cy="520083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4777AF5-79C4-467C-A992-E36676F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9118" y="3643911"/>
                  <a:ext cx="765791" cy="72686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711A943-701C-4E45-92CF-823F71A12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4233" y="4977228"/>
                  <a:ext cx="656207" cy="1"/>
                </a:xfrm>
                <a:prstGeom prst="straightConnector1">
                  <a:avLst/>
                </a:prstGeom>
                <a:ln w="38100">
                  <a:solidFill>
                    <a:srgbClr val="A5002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54436"/>
          </a:xfrm>
        </p:spPr>
        <p:txBody>
          <a:bodyPr/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sz="2000" dirty="0"/>
              <a:t>: custom database to track tenants, user permissions and user activity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sz="2000" dirty="0"/>
              <a:t>: administrative app to create tenants and manage user permissions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000" dirty="0"/>
              <a:t>: customer-facing SPA used to view and author reports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000" dirty="0"/>
              <a:t>: custom Web API used by the AppOwnsDataClient application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3899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9730-B583-48BB-88DD-78B03C1A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04B3-DE4F-48BF-8408-08ABACDE4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538883"/>
          </a:xfrm>
        </p:spPr>
        <p:txBody>
          <a:bodyPr/>
          <a:lstStyle/>
          <a:p>
            <a:r>
              <a:rPr lang="en-US" dirty="0"/>
              <a:t>Uses Power BI REST API to provision workspaces for customer tenants</a:t>
            </a:r>
          </a:p>
          <a:p>
            <a:r>
              <a:rPr lang="en-US" dirty="0"/>
              <a:t>Calls to Power BI REST API as a service principal – not as a user</a:t>
            </a:r>
          </a:p>
          <a:p>
            <a:r>
              <a:rPr lang="en-US" dirty="0"/>
              <a:t>Adds a record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for each customer tenant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53D0-95E8-4EC5-BC7B-FA34BC58906B}"/>
              </a:ext>
            </a:extLst>
          </p:cNvPr>
          <p:cNvGrpSpPr/>
          <p:nvPr/>
        </p:nvGrpSpPr>
        <p:grpSpPr>
          <a:xfrm>
            <a:off x="833443" y="3188990"/>
            <a:ext cx="6797252" cy="3002205"/>
            <a:chOff x="1058275" y="2927733"/>
            <a:chExt cx="7772400" cy="343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C0-806D-4EB8-A619-6B953A6A52C8}"/>
                </a:ext>
              </a:extLst>
            </p:cNvPr>
            <p:cNvSpPr/>
            <p:nvPr/>
          </p:nvSpPr>
          <p:spPr bwMode="auto">
            <a:xfrm>
              <a:off x="1058275" y="2927733"/>
              <a:ext cx="7772400" cy="34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C5C9A3-1157-4110-B6F4-05ABDF080AE9}"/>
                </a:ext>
              </a:extLst>
            </p:cNvPr>
            <p:cNvSpPr/>
            <p:nvPr/>
          </p:nvSpPr>
          <p:spPr>
            <a:xfrm>
              <a:off x="5705360" y="3142879"/>
              <a:ext cx="2867793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97EB89-F6C8-4B78-AE32-C9558A040A8C}"/>
                </a:ext>
              </a:extLst>
            </p:cNvPr>
            <p:cNvSpPr/>
            <p:nvPr/>
          </p:nvSpPr>
          <p:spPr>
            <a:xfrm>
              <a:off x="1295018" y="3142879"/>
              <a:ext cx="2867793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1B98DA-C2C4-47BD-9B7E-411AE87CEE9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4162810" y="3728962"/>
              <a:ext cx="1542550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648BB73D-A9FA-4302-9635-DA7C27018C97}"/>
                </a:ext>
              </a:extLst>
            </p:cNvPr>
            <p:cNvSpPr/>
            <p:nvPr/>
          </p:nvSpPr>
          <p:spPr>
            <a:xfrm>
              <a:off x="1683320" y="5022865"/>
              <a:ext cx="2100622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1400E3-A95A-48F2-9B53-5D5093C9571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98" y="4397221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D8466E-8538-46E1-AE6D-DCC456FD0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578" y="4397220"/>
              <a:ext cx="0" cy="530437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ECF134-D9A1-445A-86AC-0196241D9845}"/>
                </a:ext>
              </a:extLst>
            </p:cNvPr>
            <p:cNvSpPr/>
            <p:nvPr/>
          </p:nvSpPr>
          <p:spPr>
            <a:xfrm>
              <a:off x="4392936" y="3371312"/>
              <a:ext cx="108229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0600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0A5D-C6E7-49E4-A3C1-09BD65EC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Customer Tenants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AC0944-6E2B-4A7B-9FE5-13DE054B0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Onboard New Tenant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Behind the scenes,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creates and configures Power BI workspace</a:t>
            </a:r>
          </a:p>
          <a:p>
            <a:pPr lvl="1"/>
            <a:r>
              <a:rPr lang="en-US" dirty="0"/>
              <a:t>Makes is possible to configure details for connection to customer database</a:t>
            </a:r>
          </a:p>
          <a:p>
            <a:pPr lvl="1"/>
            <a:r>
              <a:rPr lang="en-US" dirty="0"/>
              <a:t>Tenants can be viewed or deleted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0CEB7C-B5C4-438D-81B9-922AC0EE337B}"/>
              </a:ext>
            </a:extLst>
          </p:cNvPr>
          <p:cNvGrpSpPr/>
          <p:nvPr/>
        </p:nvGrpSpPr>
        <p:grpSpPr>
          <a:xfrm>
            <a:off x="5961513" y="4611757"/>
            <a:ext cx="6185459" cy="2219325"/>
            <a:chOff x="3990795" y="3901066"/>
            <a:chExt cx="8020426" cy="28777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B5214A-A68E-4165-983C-992EC38C095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824" y="3901066"/>
              <a:ext cx="7109397" cy="2877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047D48-7DDC-426B-91AA-08E2F6743F72}"/>
                </a:ext>
              </a:extLst>
            </p:cNvPr>
            <p:cNvSpPr/>
            <p:nvPr/>
          </p:nvSpPr>
          <p:spPr>
            <a:xfrm>
              <a:off x="3990795" y="6156216"/>
              <a:ext cx="914400" cy="529936"/>
            </a:xfrm>
            <a:prstGeom prst="rightArrow">
              <a:avLst/>
            </a:prstGeom>
            <a:solidFill>
              <a:srgbClr val="A5002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BED540-DC72-44E9-AAB6-5FBF2045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37" y="3159021"/>
            <a:ext cx="5311776" cy="2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3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Tenant Provisioning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354765"/>
          </a:xfrm>
        </p:spPr>
        <p:txBody>
          <a:bodyPr/>
          <a:lstStyle/>
          <a:p>
            <a:r>
              <a:rPr lang="en-US" dirty="0"/>
              <a:t>Create a new Power BI workspace</a:t>
            </a:r>
          </a:p>
          <a:p>
            <a:r>
              <a:rPr lang="en-US" dirty="0"/>
              <a:t>Assign workspace to a dedicated capacity</a:t>
            </a:r>
          </a:p>
          <a:p>
            <a:r>
              <a:rPr lang="en-US" dirty="0"/>
              <a:t>Import template PBIX files to create datasets and reports</a:t>
            </a:r>
          </a:p>
          <a:p>
            <a:r>
              <a:rPr lang="en-US" dirty="0"/>
              <a:t>Update connection string to redirect dataset to customer’s database</a:t>
            </a:r>
          </a:p>
          <a:p>
            <a:r>
              <a:rPr lang="en-US" dirty="0"/>
              <a:t>Patch datasource credentials</a:t>
            </a:r>
          </a:p>
          <a:p>
            <a:r>
              <a:rPr lang="en-US" dirty="0"/>
              <a:t>Start dataset refresh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484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EB753-8762-44EE-B5E2-22E4D15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347070"/>
            <a:ext cx="7404101" cy="17778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20A845-FA9A-4ED9-99E1-1789025D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Permissions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C64DC7-E7F9-46AC-BCC7-BCDB76D9E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031051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User</a:t>
            </a:r>
            <a:r>
              <a:rPr lang="en-US" dirty="0"/>
              <a:t> page make it possible to assign user to a customer tenant</a:t>
            </a:r>
          </a:p>
          <a:p>
            <a:r>
              <a:rPr lang="en-US" dirty="0"/>
              <a:t>Users can optionally be assigned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F3D49D5-C2CA-461F-AD82-F215B40BDE3D}"/>
              </a:ext>
            </a:extLst>
          </p:cNvPr>
          <p:cNvSpPr/>
          <p:nvPr/>
        </p:nvSpPr>
        <p:spPr>
          <a:xfrm>
            <a:off x="6614330" y="3291811"/>
            <a:ext cx="743578" cy="452176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78FAA-6379-46AE-905D-1422DB73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1" y="4311635"/>
            <a:ext cx="5946774" cy="2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9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F7E5-D3EB-4204-B406-6A1AE1D9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5952-3737-4E4D-ADDE-3A13B3C09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246769"/>
          </a:xfrm>
        </p:spPr>
        <p:txBody>
          <a:bodyPr/>
          <a:lstStyle/>
          <a:p>
            <a:r>
              <a:rPr lang="en-US" sz="2400" dirty="0"/>
              <a:t>Built as simple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r>
              <a:rPr lang="en-US" sz="2400" dirty="0"/>
              <a:t>Client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authenticates user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acquires access tokens</a:t>
            </a:r>
            <a:r>
              <a:rPr lang="en-US" sz="2400" dirty="0"/>
              <a:t> to call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r>
              <a:rPr lang="en-US" sz="2400" dirty="0"/>
              <a:t>Project configured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sz="2400" dirty="0"/>
              <a:t> to support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Typescript</a:t>
            </a:r>
            <a:r>
              <a:rPr lang="en-US" sz="2400" dirty="0"/>
              <a:t> compilation</a:t>
            </a:r>
          </a:p>
          <a:p>
            <a:r>
              <a:rPr lang="en-US" sz="2400" dirty="0"/>
              <a:t>Project includes node.js packages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jQuery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Power BI JavaScript API</a:t>
            </a:r>
          </a:p>
          <a:p>
            <a:r>
              <a:rPr lang="en-US" sz="2400" dirty="0"/>
              <a:t>Project easily extended to support development with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React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Angular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CEC8C-63BC-48D8-AA05-F8A7BBFBC2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2" y="3557778"/>
            <a:ext cx="5980386" cy="324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0E61A-E731-4F93-9F0D-110F21F39CB7}"/>
              </a:ext>
            </a:extLst>
          </p:cNvPr>
          <p:cNvGrpSpPr/>
          <p:nvPr/>
        </p:nvGrpSpPr>
        <p:grpSpPr>
          <a:xfrm>
            <a:off x="7082350" y="4546005"/>
            <a:ext cx="4837573" cy="966424"/>
            <a:chOff x="493426" y="1242095"/>
            <a:chExt cx="7024256" cy="17145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B4C35-62D9-4C20-9844-4C8A554E9B5D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FD22F9-F3C9-4FC3-9FD6-AFA5A6316F74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23FC5-E11B-482C-8350-A47AE8B889EA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3380D4-90D2-4379-BB8E-D4F2F11A150A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313CC5-6D4F-4131-B613-6B0A7EAE0DA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Client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195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921E-4D65-4156-8045-6079D3E2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Authoring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6ACEC-776B-4553-B4EC-95A8D3C17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report authoring features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  <a:r>
              <a:rPr lang="en-US" dirty="0"/>
              <a:t> can move report into edit view and customize layout</a:t>
            </a:r>
          </a:p>
          <a:p>
            <a:pPr lvl="1"/>
            <a:r>
              <a:rPr lang="en-US" dirty="0"/>
              <a:t>Users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permissions</a:t>
            </a:r>
            <a:r>
              <a:rPr lang="en-US" dirty="0"/>
              <a:t> can copy existing reports and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8200-27A8-45A4-899C-784F6BECEC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36" y="2552295"/>
            <a:ext cx="7638218" cy="417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03046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9E3A-6299-44C9-88C1-74EC151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7426-3285-4B0C-A6C4-C8AC99F6D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Supporting mobile devices is a common application requirement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demonstrates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responsive design strategy</a:t>
            </a:r>
          </a:p>
          <a:p>
            <a:pPr lvl="1"/>
            <a:r>
              <a:rPr lang="en-US" dirty="0"/>
              <a:t>Power BI report template designed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master view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mobile view</a:t>
            </a:r>
          </a:p>
          <a:p>
            <a:pPr lvl="1"/>
            <a:r>
              <a:rPr lang="en-US" dirty="0"/>
              <a:t>Client app has logic to switch between master view and mobile view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E43-6A92-4386-9811-0290715F98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01" y="3326082"/>
            <a:ext cx="1596349" cy="27697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4D6AE-64F6-4BFA-88D4-236B7B7ED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9" y="3287055"/>
            <a:ext cx="5168301" cy="28478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3CE608-1412-4555-B077-8A9133112E17}"/>
              </a:ext>
            </a:extLst>
          </p:cNvPr>
          <p:cNvSpPr/>
          <p:nvPr/>
        </p:nvSpPr>
        <p:spPr bwMode="auto">
          <a:xfrm>
            <a:off x="6872976" y="4192908"/>
            <a:ext cx="1596349" cy="987137"/>
          </a:xfrm>
          <a:prstGeom prst="rightArrow">
            <a:avLst/>
          </a:prstGeom>
          <a:solidFill>
            <a:srgbClr val="A5002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12700">
                <a:solidFill>
                  <a:schemeClr val="tx1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50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2000548"/>
          </a:xfrm>
        </p:spPr>
        <p:txBody>
          <a:bodyPr/>
          <a:lstStyle/>
          <a:p>
            <a:r>
              <a:rPr lang="en-US" sz="2400" dirty="0"/>
              <a:t>Provides service-oriented architecture endpoints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process user login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retrieve embedding data and embed tokens</a:t>
            </a:r>
          </a:p>
          <a:p>
            <a:pPr lvl="1"/>
            <a:r>
              <a:rPr lang="en-US" sz="2000" dirty="0"/>
              <a:t>Provides endpoint to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log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activity events</a:t>
            </a:r>
            <a:r>
              <a:rPr lang="en-US" sz="2000" dirty="0"/>
              <a:t> to be recorded in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6792B-07C9-413F-AA19-5BB1F291B629}"/>
              </a:ext>
            </a:extLst>
          </p:cNvPr>
          <p:cNvGrpSpPr/>
          <p:nvPr/>
        </p:nvGrpSpPr>
        <p:grpSpPr>
          <a:xfrm>
            <a:off x="1288995" y="2977050"/>
            <a:ext cx="9838000" cy="2867994"/>
            <a:chOff x="514690" y="2618404"/>
            <a:chExt cx="10952013" cy="33978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02409E-ECA4-4CA8-B227-CC632EA91DBF}"/>
                </a:ext>
              </a:extLst>
            </p:cNvPr>
            <p:cNvSpPr/>
            <p:nvPr/>
          </p:nvSpPr>
          <p:spPr bwMode="auto">
            <a:xfrm>
              <a:off x="514690" y="2618404"/>
              <a:ext cx="10952013" cy="3397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373794-1E5E-4BBC-90F9-6E6002CE7AC2}"/>
                </a:ext>
              </a:extLst>
            </p:cNvPr>
            <p:cNvSpPr/>
            <p:nvPr/>
          </p:nvSpPr>
          <p:spPr>
            <a:xfrm>
              <a:off x="8674032" y="2808261"/>
              <a:ext cx="2579185" cy="117216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39F322-28C7-474C-9639-6239498121D9}"/>
                </a:ext>
              </a:extLst>
            </p:cNvPr>
            <p:cNvSpPr/>
            <p:nvPr/>
          </p:nvSpPr>
          <p:spPr>
            <a:xfrm>
              <a:off x="4707535" y="2808261"/>
              <a:ext cx="2579185" cy="1172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BC2B0EC-327D-49FE-999B-8CA2D8604C2A}"/>
                </a:ext>
              </a:extLst>
            </p:cNvPr>
            <p:cNvSpPr/>
            <p:nvPr/>
          </p:nvSpPr>
          <p:spPr>
            <a:xfrm>
              <a:off x="676922" y="2808261"/>
              <a:ext cx="2579185" cy="117216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301911-E703-4F06-80CC-FFB6F615E15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7286721" y="3394345"/>
              <a:ext cx="1387311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AD92A4-4311-4078-AFE4-1AC5B41896E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3256107" y="3394345"/>
              <a:ext cx="1451428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CBEBA2BF-974D-48D1-9B2C-EF3FA27550BA}"/>
                </a:ext>
              </a:extLst>
            </p:cNvPr>
            <p:cNvSpPr/>
            <p:nvPr/>
          </p:nvSpPr>
          <p:spPr>
            <a:xfrm>
              <a:off x="5146339" y="4688247"/>
              <a:ext cx="1889220" cy="1172166"/>
            </a:xfrm>
            <a:prstGeom prst="flowChartMagneticDisk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latin typeface="Arial Black" panose="020B0A04020102020204" pitchFamily="34" charset="0"/>
                </a:rPr>
                <a:t>AppOwnsDataDB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88E38-86A8-42F6-9D3E-35F4F4B31532}"/>
                </a:ext>
              </a:extLst>
            </p:cNvPr>
            <p:cNvCxnSpPr>
              <a:cxnSpLocks/>
            </p:cNvCxnSpPr>
            <p:nvPr/>
          </p:nvCxnSpPr>
          <p:spPr>
            <a:xfrm>
              <a:off x="6034799" y="4062603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0E685-E7E0-44F7-9143-853168F39492}"/>
                </a:ext>
              </a:extLst>
            </p:cNvPr>
            <p:cNvCxnSpPr>
              <a:cxnSpLocks/>
            </p:cNvCxnSpPr>
            <p:nvPr/>
          </p:nvCxnSpPr>
          <p:spPr>
            <a:xfrm>
              <a:off x="6166448" y="4062602"/>
              <a:ext cx="0" cy="53043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597A10-0DDB-42E9-9A2C-6ED203611E89}"/>
                </a:ext>
              </a:extLst>
            </p:cNvPr>
            <p:cNvSpPr/>
            <p:nvPr/>
          </p:nvSpPr>
          <p:spPr>
            <a:xfrm>
              <a:off x="3527191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Client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A43C88-694C-4F8D-9649-FC02AEA7778A}"/>
                </a:ext>
              </a:extLst>
            </p:cNvPr>
            <p:cNvSpPr/>
            <p:nvPr/>
          </p:nvSpPr>
          <p:spPr>
            <a:xfrm>
              <a:off x="7493687" y="3036695"/>
              <a:ext cx="973376" cy="7152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dirty="0">
                  <a:solidFill>
                    <a:schemeClr val="tx1"/>
                  </a:solidFill>
                </a:rPr>
                <a:t>Azure AD Service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588946"/>
            <a:ext cx="7112556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1</a:t>
            </a:r>
          </a:p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Solution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495625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8199-0360-4B03-84EC-171BEB2D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 and App-Owns-Data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0B30-18A6-4ABC-8B2E-A9712DF0E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3200876"/>
          </a:xfrm>
        </p:spPr>
        <p:txBody>
          <a:bodyPr/>
          <a:lstStyle/>
          <a:p>
            <a:r>
              <a:rPr lang="en-US" dirty="0"/>
              <a:t>App-Owns-Data development allows you to pick any identity provider</a:t>
            </a:r>
          </a:p>
          <a:p>
            <a:pPr lvl="1"/>
            <a:r>
              <a:rPr lang="en-US" dirty="0"/>
              <a:t>Identity provider responsible for authenticating user and validating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dirty="0"/>
              <a:t>App-Owns-Data Starter Kit uses Azure AD as client app identity provider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 architecture designed to facilitate switching out the identity provider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CDE22-16CA-4132-9764-134C7BED366E}"/>
              </a:ext>
            </a:extLst>
          </p:cNvPr>
          <p:cNvGrpSpPr/>
          <p:nvPr/>
        </p:nvGrpSpPr>
        <p:grpSpPr>
          <a:xfrm>
            <a:off x="1370422" y="2763756"/>
            <a:ext cx="4837573" cy="966424"/>
            <a:chOff x="493426" y="1242095"/>
            <a:chExt cx="7024256" cy="17145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3A1E94-4984-4405-9205-5ECC34E045D6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04FB74-95A6-419F-9B66-3208DFBB9B7C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B1446E0-F967-4CF3-A431-DD14862E451F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E9E6CD-C46B-433E-8100-A1CFFEAD7EB1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30C7D-2C30-478B-AA00-F16457425D10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Azure 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6A234E-AA29-47AF-AD63-B8670CD3009E}"/>
              </a:ext>
            </a:extLst>
          </p:cNvPr>
          <p:cNvGrpSpPr/>
          <p:nvPr/>
        </p:nvGrpSpPr>
        <p:grpSpPr>
          <a:xfrm>
            <a:off x="1338898" y="4517618"/>
            <a:ext cx="4837573" cy="966424"/>
            <a:chOff x="493426" y="1242095"/>
            <a:chExt cx="7024256" cy="17145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ABDB16-6A92-4352-9A15-08A53A372AC4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FE6648C-7CA3-42BE-8059-1C3304D2963A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0178C-BC25-42C9-BDE4-9EF37CACEFCC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558D82-E75F-4D79-B4D1-4B176D1ED1C6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A9730-2F34-422C-B384-6A9F3614E297}"/>
                </a:ext>
              </a:extLst>
            </p:cNvPr>
            <p:cNvSpPr/>
            <p:nvPr/>
          </p:nvSpPr>
          <p:spPr>
            <a:xfrm>
              <a:off x="3491930" y="1741697"/>
              <a:ext cx="1066682" cy="7152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OneLogin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979D6-F334-4AAD-A5F0-7E4CAE392BAC}"/>
              </a:ext>
            </a:extLst>
          </p:cNvPr>
          <p:cNvGrpSpPr/>
          <p:nvPr/>
        </p:nvGrpSpPr>
        <p:grpSpPr>
          <a:xfrm>
            <a:off x="6672895" y="4517618"/>
            <a:ext cx="4837573" cy="966424"/>
            <a:chOff x="493426" y="1242095"/>
            <a:chExt cx="7024256" cy="17145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C7406A-6048-4CF5-B670-AE17D1E183FE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7415DF4-6A55-4D55-828E-A72DAFBABB98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682C98-B1F8-476B-88FA-9E8B1B9DC7BB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E4D0D1-82C6-4420-B540-0648AE34FA83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209400-2C96-434E-A9AA-6C30BA874C16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PING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634D07-1F0F-4603-A74A-7F789885786D}"/>
              </a:ext>
            </a:extLst>
          </p:cNvPr>
          <p:cNvGrpSpPr/>
          <p:nvPr/>
        </p:nvGrpSpPr>
        <p:grpSpPr>
          <a:xfrm>
            <a:off x="1359261" y="5798274"/>
            <a:ext cx="4837573" cy="966424"/>
            <a:chOff x="493426" y="1242095"/>
            <a:chExt cx="7024256" cy="17145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7F73A1-BBFE-48E8-890A-BFEF7D54A9DB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F06FE3F-0F8F-40C1-B684-D6FE0C0A1D81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C8C522-AAA9-443B-9680-8CEAABFA0239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BC252F-A810-414D-9EF3-B5C6D89F4F28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F0C40B-8E3D-48A9-9845-41F3BB453FB9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Okta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C5241-445F-4DA2-BDBA-82574F4C8538}"/>
              </a:ext>
            </a:extLst>
          </p:cNvPr>
          <p:cNvGrpSpPr/>
          <p:nvPr/>
        </p:nvGrpSpPr>
        <p:grpSpPr>
          <a:xfrm>
            <a:off x="6672895" y="5780096"/>
            <a:ext cx="4837573" cy="966424"/>
            <a:chOff x="493426" y="1242095"/>
            <a:chExt cx="7024256" cy="17145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1A31AB-999D-4118-852B-709F5E28E9FF}"/>
                </a:ext>
              </a:extLst>
            </p:cNvPr>
            <p:cNvSpPr/>
            <p:nvPr/>
          </p:nvSpPr>
          <p:spPr bwMode="auto">
            <a:xfrm>
              <a:off x="493426" y="1242095"/>
              <a:ext cx="7024256" cy="171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EB176B7-1BFE-42C9-95E7-A526668CDECF}"/>
                </a:ext>
              </a:extLst>
            </p:cNvPr>
            <p:cNvSpPr/>
            <p:nvPr/>
          </p:nvSpPr>
          <p:spPr>
            <a:xfrm>
              <a:off x="4894874" y="1513263"/>
              <a:ext cx="2515418" cy="11721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6C15A5-3704-4FE5-A83B-B26C847AA593}"/>
                </a:ext>
              </a:extLst>
            </p:cNvPr>
            <p:cNvSpPr/>
            <p:nvPr/>
          </p:nvSpPr>
          <p:spPr>
            <a:xfrm>
              <a:off x="800494" y="1513263"/>
              <a:ext cx="2515418" cy="117216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67AD95-038A-4FC4-AFCF-FD978ED41B6E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3315912" y="2099346"/>
              <a:ext cx="1578962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1D3F75-DBF0-421F-BB5F-D5BA6390A192}"/>
                </a:ext>
              </a:extLst>
            </p:cNvPr>
            <p:cNvSpPr/>
            <p:nvPr/>
          </p:nvSpPr>
          <p:spPr>
            <a:xfrm>
              <a:off x="3510329" y="1741697"/>
              <a:ext cx="1005280" cy="7152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Auth0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13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56E-2227-4579-84B7-DDBA7C23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single service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496E3-A6BE-4F06-A675-AD43EE580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and configure workspaces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calls Power BI REST API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 data &amp; embed tokens</a:t>
            </a:r>
            <a:r>
              <a:rPr lang="en-US" dirty="0"/>
              <a:t> </a:t>
            </a:r>
          </a:p>
          <a:p>
            <a:r>
              <a:rPr lang="en-US" dirty="0"/>
              <a:t>Both applications run under identity of single service principal</a:t>
            </a:r>
          </a:p>
          <a:p>
            <a:r>
              <a:rPr lang="en-US" dirty="0"/>
              <a:t>Service principal has admin permissions on any workspaces that it creates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0935F-82AE-42F5-B832-09149A506953}"/>
              </a:ext>
            </a:extLst>
          </p:cNvPr>
          <p:cNvSpPr/>
          <p:nvPr/>
        </p:nvSpPr>
        <p:spPr bwMode="auto">
          <a:xfrm>
            <a:off x="951465" y="3407978"/>
            <a:ext cx="7111897" cy="2475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7B218C-19C6-4698-8F18-F1736F42749F}"/>
              </a:ext>
            </a:extLst>
          </p:cNvPr>
          <p:cNvSpPr/>
          <p:nvPr/>
        </p:nvSpPr>
        <p:spPr>
          <a:xfrm>
            <a:off x="1241537" y="3625797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AppOwnsDataAdmin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1F3BB0-3656-41E4-9F81-64EAFC6BB6E6}"/>
              </a:ext>
            </a:extLst>
          </p:cNvPr>
          <p:cNvSpPr/>
          <p:nvPr/>
        </p:nvSpPr>
        <p:spPr>
          <a:xfrm>
            <a:off x="5362740" y="4449379"/>
            <a:ext cx="2398125" cy="7012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Power BI REST 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B29600-E99F-4360-82E0-DD7F3376085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39662" y="4032949"/>
            <a:ext cx="1673978" cy="678684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843FCC-F75C-4874-959D-58254B21D30A}"/>
              </a:ext>
            </a:extLst>
          </p:cNvPr>
          <p:cNvSpPr/>
          <p:nvPr/>
        </p:nvSpPr>
        <p:spPr>
          <a:xfrm>
            <a:off x="1228637" y="4799986"/>
            <a:ext cx="2398125" cy="8143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F3EBBA-8956-418D-9875-22C84B886C39}"/>
              </a:ext>
            </a:extLst>
          </p:cNvPr>
          <p:cNvSpPr/>
          <p:nvPr/>
        </p:nvSpPr>
        <p:spPr>
          <a:xfrm>
            <a:off x="3971635" y="4126008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2F3015-3980-463D-9C5E-A22F70A482FF}"/>
              </a:ext>
            </a:extLst>
          </p:cNvPr>
          <p:cNvCxnSpPr>
            <a:cxnSpLocks/>
          </p:cNvCxnSpPr>
          <p:nvPr/>
        </p:nvCxnSpPr>
        <p:spPr>
          <a:xfrm flipV="1">
            <a:off x="3625502" y="4933265"/>
            <a:ext cx="1688138" cy="306758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A6721-0BC6-46F3-86F1-EC2CE8F97F4A}"/>
              </a:ext>
            </a:extLst>
          </p:cNvPr>
          <p:cNvSpPr/>
          <p:nvPr/>
        </p:nvSpPr>
        <p:spPr>
          <a:xfrm>
            <a:off x="3945835" y="4872502"/>
            <a:ext cx="868722" cy="492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App-Owns-Data Service App</a:t>
            </a:r>
          </a:p>
        </p:txBody>
      </p:sp>
    </p:spTree>
    <p:extLst>
      <p:ext uri="{BB962C8B-B14F-4D97-AF65-F5344CB8AC3E}">
        <p14:creationId xmlns:p14="http://schemas.microsoft.com/office/powerpoint/2010/main" val="3193333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4ECE38-43FA-4749-8174-FEAE842A826D}"/>
              </a:ext>
            </a:extLst>
          </p:cNvPr>
          <p:cNvSpPr/>
          <p:nvPr/>
        </p:nvSpPr>
        <p:spPr>
          <a:xfrm>
            <a:off x="954593" y="3497262"/>
            <a:ext cx="8460713" cy="1446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9034D-45F3-4693-8722-EB5B1CEC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BE84-137C-4A3E-8248-E38F0171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85351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sz="2400" dirty="0"/>
              <a:t> calls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UserLogin</a:t>
            </a:r>
            <a:r>
              <a:rPr lang="en-US" sz="2400" dirty="0"/>
              <a:t> endpoint after authenticating user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updates last login time for existing users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sz="2400" dirty="0"/>
              <a:t> creates new record for first-time users</a:t>
            </a:r>
          </a:p>
          <a:p>
            <a:r>
              <a:rPr lang="en-US" sz="2400" dirty="0"/>
              <a:t>New users have no access to content until they are assigned to a customer tenant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626B47-3A2E-42D3-B5AD-6CB7AB760F43}"/>
              </a:ext>
            </a:extLst>
          </p:cNvPr>
          <p:cNvSpPr/>
          <p:nvPr/>
        </p:nvSpPr>
        <p:spPr>
          <a:xfrm>
            <a:off x="6914299" y="3750688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7B6EF4-0E86-4AEF-B019-CC2572DF71C8}"/>
              </a:ext>
            </a:extLst>
          </p:cNvPr>
          <p:cNvSpPr/>
          <p:nvPr/>
        </p:nvSpPr>
        <p:spPr>
          <a:xfrm>
            <a:off x="1103130" y="3750688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601067-5588-4626-B2F6-47AB1E229E5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19966" y="4245382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FF2095-9B91-4737-AB16-AC840858338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6127" y="3737978"/>
            <a:ext cx="2029610" cy="1014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2409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1D-49C8-45B8-B97D-8E65275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Unassigned users have no access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E756-A7B4-4387-BA15-5905C4CAE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New users created without being assigned to tenant</a:t>
            </a:r>
          </a:p>
          <a:p>
            <a:r>
              <a:rPr lang="en-US" dirty="0"/>
              <a:t>Users see message shown below until they are assigned to tenant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4C44-D2EE-4F58-9895-73AE6A0B2B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16" y="2389746"/>
            <a:ext cx="8539736" cy="2749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2133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returns view model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View model contains embedding data for reports and datasets</a:t>
            </a:r>
          </a:p>
          <a:p>
            <a:pPr lvl="1"/>
            <a:r>
              <a:rPr lang="en-US" dirty="0"/>
              <a:t>View model contains embed token used to embed reports</a:t>
            </a:r>
          </a:p>
          <a:p>
            <a:pPr lvl="1"/>
            <a:r>
              <a:rPr lang="en-US" dirty="0"/>
              <a:t>Embed tokens contains set of permissions generated for current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FA1A-4AFB-4B37-A5F2-C1F199B5EA35}"/>
              </a:ext>
            </a:extLst>
          </p:cNvPr>
          <p:cNvSpPr/>
          <p:nvPr/>
        </p:nvSpPr>
        <p:spPr>
          <a:xfrm>
            <a:off x="1266092" y="3300430"/>
            <a:ext cx="8460713" cy="2075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EBE1F-1257-4EA0-B661-28ECE114A898}"/>
              </a:ext>
            </a:extLst>
          </p:cNvPr>
          <p:cNvSpPr/>
          <p:nvPr/>
        </p:nvSpPr>
        <p:spPr>
          <a:xfrm>
            <a:off x="7225798" y="3861219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0FF0B-1E3A-4C36-BC36-B566A295A842}"/>
              </a:ext>
            </a:extLst>
          </p:cNvPr>
          <p:cNvSpPr/>
          <p:nvPr/>
        </p:nvSpPr>
        <p:spPr>
          <a:xfrm>
            <a:off x="1414629" y="3861219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69D71-FE04-4C21-B715-5F36A3787B7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731465" y="4355913"/>
            <a:ext cx="3494333" cy="0"/>
          </a:xfrm>
          <a:prstGeom prst="straightConnector1">
            <a:avLst/>
          </a:prstGeom>
          <a:ln w="5715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D18046-78C6-4B9A-9D1E-4217B1ED50E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6213" y="3478748"/>
            <a:ext cx="2150347" cy="175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53135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1569-D2EA-452B-8D51-03BD5EAF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custom telemetry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08A9-27CA-4F3C-B7B9-7FE3134FD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App-Owns-Data Starter Kit demonstrates adding custom telemetry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exposes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logs custom events by posting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endpoint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records event activity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B5109-1EF1-4AE9-A0AF-F0BC8CCD46E9}"/>
              </a:ext>
            </a:extLst>
          </p:cNvPr>
          <p:cNvSpPr/>
          <p:nvPr/>
        </p:nvSpPr>
        <p:spPr>
          <a:xfrm>
            <a:off x="1336430" y="3346101"/>
            <a:ext cx="8521003" cy="3215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90A657-EC2C-4985-8F29-62982C630A87}"/>
              </a:ext>
            </a:extLst>
          </p:cNvPr>
          <p:cNvSpPr/>
          <p:nvPr/>
        </p:nvSpPr>
        <p:spPr>
          <a:xfrm>
            <a:off x="7296136" y="3944636"/>
            <a:ext cx="2316836" cy="98938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B39B41-7DD8-45DC-BE76-0CB4E9AA74EF}"/>
              </a:ext>
            </a:extLst>
          </p:cNvPr>
          <p:cNvSpPr/>
          <p:nvPr/>
        </p:nvSpPr>
        <p:spPr>
          <a:xfrm>
            <a:off x="1484967" y="3944636"/>
            <a:ext cx="2316836" cy="9893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  <a:latin typeface="Arial Black" panose="020B0A04020102020204" pitchFamily="34" charset="0"/>
              </a:rPr>
              <a:t>AppOwnsDataClient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12B60-1B75-40E2-9F83-ECF47378B6C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3801803" y="4439330"/>
            <a:ext cx="349433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20571DC-8825-42BA-AD92-80C15D41662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6679" y="3552326"/>
            <a:ext cx="2022763" cy="1803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4280BBF2-3889-4D56-8C25-A1B21BE04E2F}"/>
              </a:ext>
            </a:extLst>
          </p:cNvPr>
          <p:cNvSpPr/>
          <p:nvPr/>
        </p:nvSpPr>
        <p:spPr>
          <a:xfrm>
            <a:off x="7633707" y="5377838"/>
            <a:ext cx="1697053" cy="9893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D5A21-C340-4B08-A21B-20EEB83AEC0C}"/>
              </a:ext>
            </a:extLst>
          </p:cNvPr>
          <p:cNvCxnSpPr>
            <a:cxnSpLocks/>
          </p:cNvCxnSpPr>
          <p:nvPr/>
        </p:nvCxnSpPr>
        <p:spPr>
          <a:xfrm>
            <a:off x="8482234" y="4930114"/>
            <a:ext cx="0" cy="4477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397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DD8-2A68-4BA7-ABC0-15480DED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User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827B-DE8E-40AD-8C56-357ED4F52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Activity log data stored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Makes it possible to monitor user activity with Power BI Desktop project</a:t>
            </a:r>
          </a:p>
          <a:p>
            <a:pPr lvl="1"/>
            <a:r>
              <a:rPr lang="en-US" dirty="0"/>
              <a:t>App-Owns-Data Starter Kit provides PBIX template for monitoring &amp;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D3A41-3036-41CB-83A1-2E8C5D2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74" y="2784832"/>
            <a:ext cx="10437089" cy="2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7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9CC-F758-4C18-AE78-C4513E16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Report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67507B-69C8-48F0-B429-F161A2120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ViewReport</a:t>
            </a:r>
            <a:r>
              <a:rPr lang="en-US" dirty="0"/>
              <a:t> activity logged with perf data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LoadDuration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RenderDuration</a:t>
            </a:r>
          </a:p>
          <a:p>
            <a:r>
              <a:rPr lang="en-US" dirty="0"/>
              <a:t>Allows for monitoring/analysis of report performance across multi-tenant environment</a:t>
            </a:r>
          </a:p>
          <a:p>
            <a:r>
              <a:rPr lang="en-US" dirty="0"/>
              <a:t>Allows for early detection of performance problems affecting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F25F-B373-4E6E-B06F-CBC37A7BAF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7" y="2783974"/>
            <a:ext cx="10451722" cy="3905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8534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2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Setting Up Your 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87256066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92909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 Architecture</a:t>
            </a:r>
          </a:p>
          <a:p>
            <a:r>
              <a:rPr lang="en-US" dirty="0"/>
              <a:t>Set up your development environment</a:t>
            </a:r>
          </a:p>
          <a:p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29034295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1196-B0BB-4AE8-AAE0-F33915F8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27A33-A136-423C-AE6B-44F5531E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554545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Ensure you have a Power BI environment with required permissions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an Azure AD security group named Power BI Apps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Configure Power BI tenant-level settings for service principal access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Service App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the Azure AD Application named App-Owns-Data Client App</a:t>
            </a:r>
          </a:p>
        </p:txBody>
      </p:sp>
    </p:spTree>
    <p:extLst>
      <p:ext uri="{BB962C8B-B14F-4D97-AF65-F5344CB8AC3E}">
        <p14:creationId xmlns:p14="http://schemas.microsoft.com/office/powerpoint/2010/main" val="290350930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00F5-1FD0-4DEE-B1E3-0DDB0E64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Power BI Development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75C52-FC8B-4A2C-9E53-5176B215F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4601260"/>
          </a:xfrm>
        </p:spPr>
        <p:txBody>
          <a:bodyPr/>
          <a:lstStyle/>
          <a:p>
            <a:r>
              <a:rPr lang="en-US" dirty="0"/>
              <a:t>Requirements for Power BI development environment</a:t>
            </a:r>
          </a:p>
          <a:p>
            <a:pPr lvl="1"/>
            <a:r>
              <a:rPr lang="en-US" dirty="0"/>
              <a:t>Azure AD tenant where you have permissions to create groups and applications</a:t>
            </a:r>
          </a:p>
          <a:p>
            <a:pPr lvl="1"/>
            <a:r>
              <a:rPr lang="en-US" dirty="0"/>
              <a:t>Permissions of Global tenant admin or Power BI Service Administrator</a:t>
            </a:r>
          </a:p>
          <a:p>
            <a:pPr lvl="1"/>
            <a:r>
              <a:rPr lang="en-US" dirty="0"/>
              <a:t>Power BI Pro License (paid or trial)</a:t>
            </a:r>
          </a:p>
          <a:p>
            <a:pPr lvl="1"/>
            <a:endParaRPr lang="en-US" dirty="0"/>
          </a:p>
          <a:p>
            <a:r>
              <a:rPr lang="en-US" dirty="0"/>
              <a:t>Creating a Power BI development environment for free</a:t>
            </a:r>
          </a:p>
          <a:p>
            <a:pPr lvl="1"/>
            <a:r>
              <a:rPr lang="en-US" dirty="0"/>
              <a:t>Create new Azure AD tenant with trial Office 365 E5 trial accounts</a:t>
            </a:r>
          </a:p>
          <a:p>
            <a:pPr lvl="1"/>
            <a:r>
              <a:rPr lang="en-US" sz="2000" dirty="0">
                <a:hlinkClick r:id="rId2"/>
              </a:rPr>
              <a:t>https://go.microsoft.com/fwlink/p/?LinkID=698279&amp;culture=en-US&amp;country=US</a:t>
            </a:r>
            <a:r>
              <a:rPr lang="en-US" sz="2000" dirty="0"/>
              <a:t>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796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7A7F-5A1C-43CD-904B-FEC1FD56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Power BI Apps Group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8592-2B95-4E3A-9186-7B324D2B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Create a new Azure AD security group named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</a:p>
          <a:p>
            <a:pPr lvl="1"/>
            <a:r>
              <a:rPr lang="en-US" dirty="0"/>
              <a:t>Power BI Apps group used to configure Power BI access for service principal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7CCD55EC-4A36-429C-AD33-4928E5CA0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3" y="2252681"/>
            <a:ext cx="8552952" cy="2489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91820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7C24-17FA-4841-9BD4-7C9E703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principal support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CB2A0-E92A-4C8A-8A0F-70D00F0C8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Update two tenant-level settings in Power BI Admin portal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Allow service principals to use Power BI APIs</a:t>
            </a:r>
          </a:p>
          <a:p>
            <a:pPr lvl="1"/>
            <a:r>
              <a:rPr lang="en-US" dirty="0"/>
              <a:t>Configure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Workspace settings &gt; Create workspaces</a:t>
            </a:r>
          </a:p>
        </p:txBody>
      </p:sp>
      <p:pic>
        <p:nvPicPr>
          <p:cNvPr id="6" name="Picture 5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0045FC5B-EC5C-45C1-8BF3-153E9A9F6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60" y="986600"/>
            <a:ext cx="2548071" cy="16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, application&#10;&#10;Description automatically generated">
            <a:hlinkClick r:id="rId4" tgtFrame="&quot;_blank&quot;"/>
            <a:extLst>
              <a:ext uri="{FF2B5EF4-FFF2-40B4-BE49-F238E27FC236}">
                <a16:creationId xmlns:a16="http://schemas.microsoft.com/office/drawing/2014/main" id="{8EAE5DB3-1809-4B08-900F-F6AA7CAC17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2" y="2714135"/>
            <a:ext cx="5962397" cy="39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6E8A1-12A7-4B02-80B3-F1430C9F73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5" y="2755366"/>
            <a:ext cx="4291300" cy="377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5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F1EB-D72E-4019-BBF2-9B5CB311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Service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E415E-2481-423E-B5BE-26800BEBB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5357877"/>
          </a:xfrm>
        </p:spPr>
        <p:txBody>
          <a:bodyPr/>
          <a:lstStyle/>
          <a:p>
            <a:r>
              <a:rPr lang="en-US" dirty="0"/>
              <a:t>Understanding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dirty="0"/>
              <a:t>Azure AD application used to authenticate as service principal</a:t>
            </a:r>
          </a:p>
          <a:p>
            <a:pPr lvl="1"/>
            <a:r>
              <a:rPr lang="en-US" dirty="0"/>
              <a:t>Used by both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You need to record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when creating application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Secret</a:t>
            </a:r>
            <a:r>
              <a:rPr lang="en-US" dirty="0"/>
              <a:t> used to implement client credentials 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TIP</a:t>
            </a:r>
            <a:r>
              <a:rPr lang="en-US" dirty="0"/>
              <a:t>: Use client secret when developing – move to client certificates for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B9725-092C-486D-B69F-C261A163F2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96" y="3624352"/>
            <a:ext cx="5982549" cy="21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DF3E-45E7-488B-BF47-8AAB3E4FDB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76" y="3624353"/>
            <a:ext cx="3818303" cy="214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7803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834-3B2C-4BE7-A4C8-9EE1142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Azure AD App to Power BI Apps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FA64-BE24-499A-9ED6-CF5013BAA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Apps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This gives service principal ability to call Power BI Service API</a:t>
            </a:r>
          </a:p>
          <a:p>
            <a:pPr lvl="1"/>
            <a:r>
              <a:rPr lang="en-US" dirty="0"/>
              <a:t>This also gives service principal ability to create new Power BI workspaces</a:t>
            </a:r>
          </a:p>
          <a:p>
            <a:pPr lvl="1"/>
            <a:r>
              <a:rPr lang="en-US" dirty="0"/>
              <a:t>Service principal is automatically admin of any workspace it creates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D188F-FC0A-4C55-8350-50753401B9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3" y="3138994"/>
            <a:ext cx="8784942" cy="262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5216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1121-9F09-41A3-849C-BE8ACC41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App-Owns-Data Client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865E-AE63-4095-85C6-A334C2DFD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65654"/>
          </a:xfrm>
        </p:spPr>
        <p:txBody>
          <a:bodyPr/>
          <a:lstStyle/>
          <a:p>
            <a:r>
              <a:rPr lang="en-US" dirty="0"/>
              <a:t>Azure AD application used to authenticate user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pPr lvl="1"/>
            <a:r>
              <a:rPr lang="en-US" dirty="0"/>
              <a:t>Users can authenticate using any Microsoft organizational or personal account</a:t>
            </a:r>
          </a:p>
          <a:p>
            <a:pPr lvl="1"/>
            <a:r>
              <a:rPr lang="en-US" dirty="0"/>
              <a:t>Authentication allows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to validate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LoginId</a:t>
            </a:r>
            <a:r>
              <a:rPr lang="en-US" dirty="0"/>
              <a:t> of current user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both configured with this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Remember</a:t>
            </a:r>
            <a:r>
              <a:rPr lang="en-US" dirty="0"/>
              <a:t> – you don’t have to use Azure AD as the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11EF-0E68-4E82-8C92-B6DF96EDFB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63" y="2858655"/>
            <a:ext cx="4961013" cy="19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DEE3E-ED90-4C45-B6C0-2728089309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8" y="4813195"/>
            <a:ext cx="4893482" cy="150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1D31C-4DCC-4300-BA91-131920C561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6" y="2858655"/>
            <a:ext cx="3653858" cy="2875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4034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1BF8-4C18-4216-B9BB-9433421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Scope for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E182-9AF9-463D-9CB0-E907C8136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1582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used to secure a custom Web API</a:t>
            </a:r>
          </a:p>
          <a:p>
            <a:pPr lvl="1"/>
            <a:r>
              <a:rPr lang="en-US" dirty="0"/>
              <a:t>Securing Web API with Azure AD application requires creating custom scope</a:t>
            </a:r>
          </a:p>
          <a:p>
            <a:pPr lvl="1"/>
            <a:r>
              <a:rPr lang="en-US" dirty="0"/>
              <a:t>Set up requires 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scope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  <a:r>
              <a:rPr lang="en-US" dirty="0"/>
              <a:t> named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Scope identifier created in the format of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api://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[CLIENT_ID]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/Reports.Embed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803D1-ECD1-4BAE-8A14-FF92AC976F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85" y="2939983"/>
            <a:ext cx="4155431" cy="377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5F69D-0F57-4A89-BA9F-4D5830BB16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76" y="2979738"/>
            <a:ext cx="6184910" cy="1641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152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297557" y="2339390"/>
            <a:ext cx="713891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App-Owns-Data</a:t>
            </a:r>
            <a:b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6000" b="1" dirty="0">
                <a:latin typeface="Segoe UI Semibold" charset="0"/>
                <a:ea typeface="Segoe UI Semibold" charset="0"/>
                <a:cs typeface="Segoe UI Semibold" charset="0"/>
              </a:rPr>
              <a:t>Starter Kit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29817" y="6280322"/>
            <a:ext cx="3466411" cy="714203"/>
          </a:xfrm>
          <a:prstGeom prst="rect">
            <a:avLst/>
          </a:prstGeom>
        </p:spPr>
        <p:txBody>
          <a:bodyPr vert="horz" lIns="93260" tIns="46630" rIns="93260" bIns="4663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17A0F-9F04-4927-9AA9-47E750C89702}"/>
              </a:ext>
            </a:extLst>
          </p:cNvPr>
          <p:cNvSpPr txBox="1"/>
          <p:nvPr/>
        </p:nvSpPr>
        <p:spPr>
          <a:xfrm>
            <a:off x="5323919" y="4410042"/>
            <a:ext cx="7112556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 Semibold" charset="0"/>
                <a:ea typeface="Segoe UI Semibold" charset="0"/>
                <a:cs typeface="Segoe UI Semibold" charset="0"/>
              </a:rPr>
              <a:t>Part 3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Open the App-Owns-Data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rPr>
              <a:t>Starter Kit in Visual Studio </a:t>
            </a:r>
          </a:p>
        </p:txBody>
      </p:sp>
    </p:spTree>
    <p:extLst>
      <p:ext uri="{BB962C8B-B14F-4D97-AF65-F5344CB8AC3E}">
        <p14:creationId xmlns:p14="http://schemas.microsoft.com/office/powerpoint/2010/main" val="36096297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the App-Owns-Data Starter Kit in Visual Studio </a:t>
            </a:r>
          </a:p>
          <a:p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9343621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A88635B-4DF6-45B9-AE9E-D0815CFB73FA}"/>
              </a:ext>
            </a:extLst>
          </p:cNvPr>
          <p:cNvSpPr/>
          <p:nvPr/>
        </p:nvSpPr>
        <p:spPr>
          <a:xfrm>
            <a:off x="5205978" y="2354182"/>
            <a:ext cx="5950577" cy="3412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7369D-7CB0-4A59-8B81-700AD18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Tenants in App-Owns-Data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CA34-FD91-4707-B764-0E770742A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Tenant represents a customer with one or more users</a:t>
            </a:r>
          </a:p>
          <a:p>
            <a:pPr lvl="1"/>
            <a:r>
              <a:rPr lang="en-US" dirty="0"/>
              <a:t>You must create a separate tenant footprint in Power BI for each customer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C0568-5C78-4895-ACD7-1BBAA4B43214}"/>
              </a:ext>
            </a:extLst>
          </p:cNvPr>
          <p:cNvSpPr/>
          <p:nvPr/>
        </p:nvSpPr>
        <p:spPr>
          <a:xfrm>
            <a:off x="5636646" y="2896792"/>
            <a:ext cx="5259171" cy="2540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Customer 01 Tenant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9F5F9-63F3-4486-B6F8-FD992F97FE8E}"/>
              </a:ext>
            </a:extLst>
          </p:cNvPr>
          <p:cNvSpPr/>
          <p:nvPr/>
        </p:nvSpPr>
        <p:spPr>
          <a:xfrm>
            <a:off x="1210120" y="2787818"/>
            <a:ext cx="3546854" cy="2649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Customer 01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/>
                </a:solidFill>
              </a:rPr>
              <a:t>17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874D3-0800-4F94-85CF-2213ECF27426}"/>
              </a:ext>
            </a:extLst>
          </p:cNvPr>
          <p:cNvSpPr/>
          <p:nvPr/>
        </p:nvSpPr>
        <p:spPr>
          <a:xfrm>
            <a:off x="5875639" y="3405760"/>
            <a:ext cx="2377892" cy="18035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Power BI Workspace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8D264-7024-41BB-83BD-8F6224B1F74B}"/>
              </a:ext>
            </a:extLst>
          </p:cNvPr>
          <p:cNvSpPr/>
          <p:nvPr/>
        </p:nvSpPr>
        <p:spPr>
          <a:xfrm>
            <a:off x="6195712" y="3810159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Dataset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151C22-6F70-437C-AEF7-B6414F7E1651}"/>
              </a:ext>
            </a:extLst>
          </p:cNvPr>
          <p:cNvSpPr/>
          <p:nvPr/>
        </p:nvSpPr>
        <p:spPr>
          <a:xfrm>
            <a:off x="6195712" y="4543313"/>
            <a:ext cx="1863798" cy="5014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Power BI Report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65684-6FE6-4510-876E-794CD8024B3D}"/>
              </a:ext>
            </a:extLst>
          </p:cNvPr>
          <p:cNvSpPr/>
          <p:nvPr/>
        </p:nvSpPr>
        <p:spPr>
          <a:xfrm>
            <a:off x="8446395" y="3810160"/>
            <a:ext cx="2256558" cy="5014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Datasource 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55FD86-23B4-4BE1-B3F4-38CC46B4BA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16081" y="3559433"/>
            <a:ext cx="1979631" cy="50145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381CE-CC60-4A55-B1CC-028C444F8CFF}"/>
              </a:ext>
            </a:extLst>
          </p:cNvPr>
          <p:cNvCxnSpPr>
            <a:cxnSpLocks/>
            <a:stCxn id="20" idx="1"/>
            <a:endCxn id="26" idx="3"/>
          </p:cNvCxnSpPr>
          <p:nvPr/>
        </p:nvCxnSpPr>
        <p:spPr>
          <a:xfrm flipH="1" flipV="1">
            <a:off x="4447006" y="4656757"/>
            <a:ext cx="1748706" cy="13728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6585A1-B032-460D-887E-98EE9E5F0594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8059510" y="4060886"/>
            <a:ext cx="3868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AB9A6BAD-C27B-4563-BAF8-26CFC5FB809A}"/>
              </a:ext>
            </a:extLst>
          </p:cNvPr>
          <p:cNvSpPr/>
          <p:nvPr/>
        </p:nvSpPr>
        <p:spPr>
          <a:xfrm>
            <a:off x="2933293" y="3029965"/>
            <a:ext cx="1340787" cy="7948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079553-C67D-4E4E-8FC0-5E169B6EF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63" y="4052661"/>
            <a:ext cx="2318443" cy="120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F2DF395F-B460-462A-8653-FF41C487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559" y="3499237"/>
            <a:ext cx="635835" cy="635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6FA147-7E7D-4265-8409-E9C31DE0547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127611" y="4314795"/>
            <a:ext cx="2" cy="22851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19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FC99-314D-4AF0-9113-00E4624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Required Developer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97E5-6ACB-432C-9469-1144FB2CF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.NET 5 SDK</a:t>
            </a:r>
          </a:p>
          <a:p>
            <a:pPr lvl="2"/>
            <a:r>
              <a:rPr lang="en-US" dirty="0">
                <a:hlinkClick r:id="rId2"/>
              </a:rPr>
              <a:t>https://dotnet.microsoft.com/download/dotnet/5.0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Node.js</a:t>
            </a:r>
          </a:p>
          <a:p>
            <a:pPr lvl="2"/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2019</a:t>
            </a:r>
          </a:p>
          <a:p>
            <a:pPr lvl="2"/>
            <a:r>
              <a:rPr lang="en-US" dirty="0">
                <a:hlinkClick r:id="rId4"/>
              </a:rPr>
              <a:t>https://visualstudio.microsoft.com/downloads/</a:t>
            </a:r>
            <a:r>
              <a:rPr lang="en-US" dirty="0"/>
              <a:t> 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Visual Studio Code</a:t>
            </a:r>
          </a:p>
          <a:p>
            <a:pPr lvl="2"/>
            <a:r>
              <a:rPr lang="en-US" dirty="0">
                <a:hlinkClick r:id="rId5"/>
              </a:rPr>
              <a:t>https://code.visualstudio.com/Download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526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7797-5471-4351-909F-0998C37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03625-5545-4101-8643-A6E99F8A8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9485"/>
          </a:xfrm>
        </p:spPr>
        <p:txBody>
          <a:bodyPr/>
          <a:lstStyle/>
          <a:p>
            <a:r>
              <a:rPr lang="en-US" dirty="0"/>
              <a:t>Download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Starter Kit source code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GitHub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Top-level folder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AppOwnsDataStarterKit.sln</a:t>
            </a:r>
            <a:r>
              <a:rPr lang="en-US" dirty="0"/>
              <a:t> and child folders for each project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053E-7A1C-4AF7-9A16-FCA64DDF7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3" y="1730641"/>
            <a:ext cx="7158627" cy="23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2647-1FD8-43F0-8BA5-A134A5DE2C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51" y="4637374"/>
            <a:ext cx="5220321" cy="2146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21262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2881-545D-405A-8277-A3E7F6C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AppOwnsDataStarterKit.sln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3BCE4-33BE-4FAF-AC9E-BE5DE6E9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6221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: ASP.NET MVC Web Application built using .NET 5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AppOwnsClient</a:t>
            </a:r>
            <a:r>
              <a:rPr lang="en-US" dirty="0"/>
              <a:t>: SPA built using HTML, CSS and Typescript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: Class library project used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: ASP.NET Web API used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371AB-4B05-4233-BC97-CE72D56661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6" y="3227905"/>
            <a:ext cx="6484531" cy="317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176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DB1-DAD7-4C0F-A2E0-659130C6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appsettings.json in AppOwnsDataAdmin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7B7-C01A-472A-9CD2-563DC9BB8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AzureAD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  <a:p>
            <a:r>
              <a:rPr lang="en-US" dirty="0"/>
              <a:t>Update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DemoSettings:AdminUser</a:t>
            </a:r>
            <a:r>
              <a:rPr lang="en-US" dirty="0"/>
              <a:t> with your user account name in Power BI tenant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C5F7-61EA-45BF-85C3-C77817F79E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5" y="3286247"/>
            <a:ext cx="10662399" cy="318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53268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5AF8-6A6C-4898-951F-179D888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AppOwnsDataShared class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53FF4-69F7-4D48-98F1-A27FD30D8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Contains shared code for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</a:p>
          <a:p>
            <a:pPr lvl="1"/>
            <a:r>
              <a:rPr lang="en-US" dirty="0"/>
              <a:t>Uses Entity Framework Core and C# code-first approach to generate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Contains all data access code for executing read/write operations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2787-DA02-4C4C-B8EE-A9E34645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0" y="2602137"/>
            <a:ext cx="4524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166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FC1BF0-2B34-4B8E-8672-CA930A13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7" y="5230710"/>
            <a:ext cx="4096703" cy="1561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DF50E-FD78-4EF0-8E85-3ABD9234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Code-First to Generate Tables from C# Classes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6B03DD-FB6B-4D74-B63E-286BBFE49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AppOwsDataDB</a:t>
            </a:r>
            <a:r>
              <a:rPr lang="en-US" dirty="0"/>
              <a:t> generated using Entity Framework Core</a:t>
            </a:r>
          </a:p>
          <a:p>
            <a:pPr lvl="1"/>
            <a:r>
              <a:rPr lang="en-US" dirty="0"/>
              <a:t>C# classes used to model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Users</a:t>
            </a:r>
            <a:r>
              <a:rPr lang="en-US" dirty="0"/>
              <a:t> table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 derives from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DbContext</a:t>
            </a:r>
            <a:r>
              <a:rPr lang="en-US" dirty="0"/>
              <a:t> to define top-level database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72E9-4161-44F5-814E-E7EFCF29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55" y="4657972"/>
            <a:ext cx="1719468" cy="20023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387-068E-4520-B895-608A92F19CED}"/>
              </a:ext>
            </a:extLst>
          </p:cNvPr>
          <p:cNvSpPr/>
          <p:nvPr/>
        </p:nvSpPr>
        <p:spPr>
          <a:xfrm>
            <a:off x="4611204" y="6059387"/>
            <a:ext cx="2184399" cy="448535"/>
          </a:xfrm>
          <a:prstGeom prst="rightArrow">
            <a:avLst>
              <a:gd name="adj1" fmla="val 67857"/>
              <a:gd name="adj2" fmla="val 686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78C229-DC36-4B45-880F-DDFA403D32BE}"/>
              </a:ext>
            </a:extLst>
          </p:cNvPr>
          <p:cNvSpPr/>
          <p:nvPr/>
        </p:nvSpPr>
        <p:spPr bwMode="auto">
          <a:xfrm>
            <a:off x="5068460" y="5798008"/>
            <a:ext cx="991321" cy="884107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Entity Framework 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C0126-1EBC-4481-8A12-2264A646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571" y="2758264"/>
            <a:ext cx="3169444" cy="15297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3516A-53B2-47FF-B232-D055CB20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214" y="2811742"/>
            <a:ext cx="2593181" cy="1561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2DD9F-2D55-49E4-8CB0-C29B23B2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794" y="2791863"/>
            <a:ext cx="3017520" cy="2519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1220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33E4-6AE3-400F-9326-608A44FD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 Console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DE5519-BCBA-4196-A355-B0B30B287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3938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NuGet Manager Console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5563" lvl="2"/>
            <a:endParaRPr lang="en-US" dirty="0"/>
          </a:p>
          <a:p>
            <a:pPr marL="179388" lvl="3"/>
            <a:endParaRPr lang="en-US" dirty="0"/>
          </a:p>
          <a:p>
            <a:pPr marL="179388" lvl="3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NuGet Manager Console provides a prompt to type and execute PowerShell commands</a:t>
            </a:r>
          </a:p>
        </p:txBody>
      </p:sp>
      <p:pic>
        <p:nvPicPr>
          <p:cNvPr id="4" name="Picture 3" descr="Graphical user interface, application&#10;&#10;Description automatically generated">
            <a:hlinkClick r:id="rId2" tgtFrame="&quot;_blank&quot;"/>
            <a:extLst>
              <a:ext uri="{FF2B5EF4-FFF2-40B4-BE49-F238E27FC236}">
                <a16:creationId xmlns:a16="http://schemas.microsoft.com/office/drawing/2014/main" id="{3AFBF234-1425-4FAB-A0CF-9F99667896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1704299"/>
            <a:ext cx="6764830" cy="206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9D94D-60B4-4A5B-82E9-3DC8E67DD1B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0" y="4251015"/>
            <a:ext cx="5912641" cy="2599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1425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CB8-3FE6-4C8A-8017-A6613B0E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to create the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A2E76-12DA-44C1-9A56-31BA2A2C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158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Startup Project</a:t>
            </a:r>
          </a:p>
          <a:p>
            <a:pPr lvl="1"/>
            <a:r>
              <a:rPr lang="en-US" dirty="0"/>
              <a:t>This is required so Entity Framework uses connection string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appsettings.json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AppOwnsDataShared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Default project</a:t>
            </a:r>
            <a:r>
              <a:rPr lang="en-US" dirty="0"/>
              <a:t> in </a:t>
            </a:r>
            <a:r>
              <a:rPr lang="en-US" dirty="0" err="1"/>
              <a:t>Nuget</a:t>
            </a:r>
            <a:r>
              <a:rPr lang="en-US" dirty="0"/>
              <a:t> Package console</a:t>
            </a:r>
          </a:p>
          <a:p>
            <a:pPr lvl="1"/>
            <a:r>
              <a:rPr lang="en-US" dirty="0"/>
              <a:t>This is required so Entity Framework can determine which project contains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  <a:r>
              <a:rPr lang="en-US" dirty="0"/>
              <a:t>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42D0-E153-4524-83CC-2FFF9032B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04" y="3056849"/>
            <a:ext cx="3167626" cy="362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6CAFE-CF47-47C8-97B2-8B1B910677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58" y="3036970"/>
            <a:ext cx="6924773" cy="246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54270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E7D6-453F-4417-BB2F-D91D508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AppOwnsDataDB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59B5A-94E1-4557-830E-FCCD57E12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87147"/>
          </a:xfrm>
        </p:spPr>
        <p:txBody>
          <a:bodyPr/>
          <a:lstStyle/>
          <a:p>
            <a:r>
              <a:rPr lang="en-US" dirty="0"/>
              <a:t>Execute PowerShell command to generate code to create database</a:t>
            </a:r>
          </a:p>
          <a:p>
            <a:pPr lvl="2">
              <a:spcAft>
                <a:spcPts val="1200"/>
              </a:spcAft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Add-Migration InitialCreate</a:t>
            </a:r>
          </a:p>
          <a:p>
            <a:r>
              <a:rPr lang="en-US" dirty="0"/>
              <a:t>Execute PowerShell command to execute code to create the database</a:t>
            </a:r>
          </a:p>
          <a:p>
            <a:pPr lvl="2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Update-Database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4DAB4-A095-482F-9CD9-95A63F236D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9" y="3366251"/>
            <a:ext cx="6627358" cy="221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81A11-F88D-406C-93B3-A2FFA0EED8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39" y="3404831"/>
            <a:ext cx="4117320" cy="218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83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AppOwnsDataAdmin application</a:t>
            </a:r>
          </a:p>
          <a:p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834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Multi-tenant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4055297" y="1130035"/>
            <a:ext cx="4816010" cy="56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BI Multi-tenant Environment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137C1D2-0D8D-442E-9B54-DF79585BB186}"/>
              </a:ext>
            </a:extLst>
          </p:cNvPr>
          <p:cNvGrpSpPr/>
          <p:nvPr/>
        </p:nvGrpSpPr>
        <p:grpSpPr>
          <a:xfrm>
            <a:off x="1125698" y="1515317"/>
            <a:ext cx="7191439" cy="1553413"/>
            <a:chOff x="1375080" y="1546490"/>
            <a:chExt cx="7191439" cy="155341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4717785" y="1558352"/>
              <a:ext cx="3848734" cy="1541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Customer 01 Tenant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4459AF-185C-4E62-ADCB-5ED673BA9AD9}"/>
                </a:ext>
              </a:extLst>
            </p:cNvPr>
            <p:cNvSpPr/>
            <p:nvPr/>
          </p:nvSpPr>
          <p:spPr>
            <a:xfrm>
              <a:off x="1375080" y="1546490"/>
              <a:ext cx="2662664" cy="15512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r>
                <a:rPr lang="en-US" sz="1224" b="1" dirty="0">
                  <a:solidFill>
                    <a:schemeClr val="tx1"/>
                  </a:solidFill>
                </a:rPr>
                <a:t>Customer 01</a:t>
              </a:r>
            </a:p>
            <a:p>
              <a:pPr>
                <a:lnSpc>
                  <a:spcPct val="150000"/>
                </a:lnSpc>
              </a:pPr>
              <a:r>
                <a:rPr lang="en-US" sz="1122" b="1" i="1" dirty="0">
                  <a:solidFill>
                    <a:schemeClr val="tx1"/>
                  </a:solidFill>
                </a:rPr>
                <a:t>17 users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3D34E-83D4-4489-8AD2-99B7361CFE94}"/>
                </a:ext>
              </a:extLst>
            </p:cNvPr>
            <p:cNvSpPr/>
            <p:nvPr/>
          </p:nvSpPr>
          <p:spPr>
            <a:xfrm>
              <a:off x="5009619" y="1924275"/>
              <a:ext cx="1753866" cy="10685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Power BI Workspace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34DE18-1624-42DC-B34F-F5ED481CEDA5}"/>
                </a:ext>
              </a:extLst>
            </p:cNvPr>
            <p:cNvSpPr/>
            <p:nvPr/>
          </p:nvSpPr>
          <p:spPr>
            <a:xfrm>
              <a:off x="5252474" y="218517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06BFAE-FB6B-4CA4-A539-7F2E52507B0A}"/>
                </a:ext>
              </a:extLst>
            </p:cNvPr>
            <p:cNvSpPr/>
            <p:nvPr/>
          </p:nvSpPr>
          <p:spPr>
            <a:xfrm>
              <a:off x="5250566" y="2592465"/>
              <a:ext cx="1193336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Power BI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EA97B-54CE-4801-A4AE-01C63AEBC8EC}"/>
                </a:ext>
              </a:extLst>
            </p:cNvPr>
            <p:cNvSpPr/>
            <p:nvPr/>
          </p:nvSpPr>
          <p:spPr>
            <a:xfrm>
              <a:off x="6920978" y="2178627"/>
              <a:ext cx="1465705" cy="27980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Datasource credentials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E0C5B0-87FB-4A7D-B15D-BC71F86C3802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3843919" y="1948486"/>
              <a:ext cx="1408555" cy="37659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  <a:stCxn id="11" idx="1"/>
              <a:endCxn id="32" idx="3"/>
            </p:cNvCxnSpPr>
            <p:nvPr/>
          </p:nvCxnSpPr>
          <p:spPr>
            <a:xfrm flipH="1" flipV="1">
              <a:off x="3003128" y="2616666"/>
              <a:ext cx="2247438" cy="115701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1B5571-C26C-4BBF-AFB4-CCE216CE070A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>
              <a:off x="6445810" y="2318529"/>
              <a:ext cx="475168" cy="6548"/>
            </a:xfrm>
            <a:prstGeom prst="straightConnector1">
              <a:avLst/>
            </a:prstGeom>
            <a:grpFill/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72D2953-498E-4E97-A573-E0FCE2B1397F}"/>
                </a:ext>
              </a:extLst>
            </p:cNvPr>
            <p:cNvSpPr/>
            <p:nvPr/>
          </p:nvSpPr>
          <p:spPr>
            <a:xfrm>
              <a:off x="3081874" y="1678062"/>
              <a:ext cx="762045" cy="540847"/>
            </a:xfrm>
            <a:prstGeom prst="flowChartMagneticDisk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Sales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6C940A-4D9D-4B89-9852-3B9D2FB0F3F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88" y="2218909"/>
              <a:ext cx="1526540" cy="79551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</p:pic>
      </p:grpSp>
      <p:pic>
        <p:nvPicPr>
          <p:cNvPr id="87" name="Graphic 86" descr="Users">
            <a:extLst>
              <a:ext uri="{FF2B5EF4-FFF2-40B4-BE49-F238E27FC236}">
                <a16:creationId xmlns:a16="http://schemas.microsoft.com/office/drawing/2014/main" id="{97F47A0D-D2F5-4305-B806-110BA1246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9744" y="1805209"/>
            <a:ext cx="342245" cy="3422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1D1AFF-066D-425B-A997-A1B8671DD948}"/>
              </a:ext>
            </a:extLst>
          </p:cNvPr>
          <p:cNvGrpSpPr/>
          <p:nvPr/>
        </p:nvGrpSpPr>
        <p:grpSpPr>
          <a:xfrm>
            <a:off x="1125698" y="3272919"/>
            <a:ext cx="7191439" cy="1553413"/>
            <a:chOff x="1125698" y="3272919"/>
            <a:chExt cx="7191439" cy="15534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D6A8E9-D4EA-4B75-B305-C890A8369343}"/>
                </a:ext>
              </a:extLst>
            </p:cNvPr>
            <p:cNvGrpSpPr/>
            <p:nvPr/>
          </p:nvGrpSpPr>
          <p:grpSpPr>
            <a:xfrm>
              <a:off x="1125698" y="3272919"/>
              <a:ext cx="7191439" cy="1553413"/>
              <a:chOff x="1375080" y="3304092"/>
              <a:chExt cx="7191439" cy="155341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2DAC92A-A5FB-49B5-A8CD-F111EE94B9BC}"/>
                  </a:ext>
                </a:extLst>
              </p:cNvPr>
              <p:cNvSpPr/>
              <p:nvPr/>
            </p:nvSpPr>
            <p:spPr>
              <a:xfrm>
                <a:off x="4717785" y="3315954"/>
                <a:ext cx="3848734" cy="15415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02 Tenant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ACB58C-B721-452C-8EF9-1CBA7B39A77F}"/>
                  </a:ext>
                </a:extLst>
              </p:cNvPr>
              <p:cNvSpPr/>
              <p:nvPr/>
            </p:nvSpPr>
            <p:spPr>
              <a:xfrm>
                <a:off x="1375080" y="3304092"/>
                <a:ext cx="2662664" cy="1551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243 users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935DF7-2A19-4DBA-81EC-6242D191F244}"/>
                  </a:ext>
                </a:extLst>
              </p:cNvPr>
              <p:cNvSpPr/>
              <p:nvPr/>
            </p:nvSpPr>
            <p:spPr>
              <a:xfrm>
                <a:off x="5009619" y="3681877"/>
                <a:ext cx="1753866" cy="1068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954ED30-E810-45FE-9FF6-E65522A319A0}"/>
                  </a:ext>
                </a:extLst>
              </p:cNvPr>
              <p:cNvSpPr/>
              <p:nvPr/>
            </p:nvSpPr>
            <p:spPr>
              <a:xfrm>
                <a:off x="5252474" y="394277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933857-7D4C-447F-8F68-5E089FADF797}"/>
                  </a:ext>
                </a:extLst>
              </p:cNvPr>
              <p:cNvSpPr/>
              <p:nvPr/>
            </p:nvSpPr>
            <p:spPr>
              <a:xfrm>
                <a:off x="5250566" y="4350067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C562D6-1D0D-4EBF-81F4-B4B53D9658BD}"/>
                  </a:ext>
                </a:extLst>
              </p:cNvPr>
              <p:cNvSpPr/>
              <p:nvPr/>
            </p:nvSpPr>
            <p:spPr>
              <a:xfrm>
                <a:off x="6920978" y="3936229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107BCA6-AF92-4070-A908-39B78C2272FE}"/>
                  </a:ext>
                </a:extLst>
              </p:cNvPr>
              <p:cNvCxnSpPr>
                <a:cxnSpLocks/>
                <a:stCxn id="70" idx="4"/>
                <a:endCxn id="64" idx="1"/>
              </p:cNvCxnSpPr>
              <p:nvPr/>
            </p:nvCxnSpPr>
            <p:spPr>
              <a:xfrm>
                <a:off x="3843919" y="3706088"/>
                <a:ext cx="1408555" cy="37659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F7282D2-B7C6-4C1E-A0B2-31E84D508A67}"/>
                  </a:ext>
                </a:extLst>
              </p:cNvPr>
              <p:cNvCxnSpPr>
                <a:cxnSpLocks/>
                <a:stCxn id="65" idx="1"/>
                <a:endCxn id="71" idx="3"/>
              </p:cNvCxnSpPr>
              <p:nvPr/>
            </p:nvCxnSpPr>
            <p:spPr>
              <a:xfrm flipH="1" flipV="1">
                <a:off x="3003128" y="4374268"/>
                <a:ext cx="2247438" cy="115701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470A3C1-4E39-4CA5-B0BE-53E80DA16E97}"/>
                  </a:ext>
                </a:extLst>
              </p:cNvPr>
              <p:cNvCxnSpPr>
                <a:cxnSpLocks/>
                <a:stCxn id="66" idx="1"/>
                <a:endCxn id="64" idx="3"/>
              </p:cNvCxnSpPr>
              <p:nvPr/>
            </p:nvCxnSpPr>
            <p:spPr>
              <a:xfrm flipH="1">
                <a:off x="6445810" y="4076131"/>
                <a:ext cx="475168" cy="6548"/>
              </a:xfrm>
              <a:prstGeom prst="straightConnector1">
                <a:avLst/>
              </a:prstGeom>
              <a:grpFill/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DE64CD26-0FF4-4F30-8FEB-A7DC894AC865}"/>
                  </a:ext>
                </a:extLst>
              </p:cNvPr>
              <p:cNvSpPr/>
              <p:nvPr/>
            </p:nvSpPr>
            <p:spPr>
              <a:xfrm>
                <a:off x="3081874" y="3435664"/>
                <a:ext cx="762045" cy="540847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0781974-5E2C-48AE-B6E0-C2568B88D60A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3976511"/>
                <a:ext cx="1526540" cy="7955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8" name="Graphic 87" descr="Users">
              <a:extLst>
                <a:ext uri="{FF2B5EF4-FFF2-40B4-BE49-F238E27FC236}">
                  <a16:creationId xmlns:a16="http://schemas.microsoft.com/office/drawing/2014/main" id="{FDAA4990-088E-47D7-A8AD-38846CF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0279" y="3539202"/>
              <a:ext cx="342245" cy="3422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5CB5CF-CDE2-4F4F-A4B2-09CAFBCD2041}"/>
              </a:ext>
            </a:extLst>
          </p:cNvPr>
          <p:cNvGrpSpPr/>
          <p:nvPr/>
        </p:nvGrpSpPr>
        <p:grpSpPr>
          <a:xfrm>
            <a:off x="1125698" y="5030565"/>
            <a:ext cx="7191439" cy="1546405"/>
            <a:chOff x="1125698" y="5030565"/>
            <a:chExt cx="7191439" cy="15464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12E7406-DB50-4F8D-9784-386E70692ADE}"/>
                </a:ext>
              </a:extLst>
            </p:cNvPr>
            <p:cNvGrpSpPr/>
            <p:nvPr/>
          </p:nvGrpSpPr>
          <p:grpSpPr>
            <a:xfrm>
              <a:off x="1125698" y="5030565"/>
              <a:ext cx="7191439" cy="1546405"/>
              <a:chOff x="1375080" y="5061738"/>
              <a:chExt cx="7191439" cy="15464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8D3ABE-54FB-4900-9307-C07069BED49F}"/>
                  </a:ext>
                </a:extLst>
              </p:cNvPr>
              <p:cNvSpPr/>
              <p:nvPr/>
            </p:nvSpPr>
            <p:spPr>
              <a:xfrm>
                <a:off x="4717785" y="5073556"/>
                <a:ext cx="3848734" cy="1534587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N Tenant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AFABDE-54E0-498C-976C-5F45E8A64366}"/>
                  </a:ext>
                </a:extLst>
              </p:cNvPr>
              <p:cNvSpPr/>
              <p:nvPr/>
            </p:nvSpPr>
            <p:spPr>
              <a:xfrm>
                <a:off x="1375080" y="5061738"/>
                <a:ext cx="2662664" cy="1544249"/>
              </a:xfrm>
              <a:prstGeom prst="rect">
                <a:avLst/>
              </a:prstGeom>
              <a:solidFill>
                <a:srgbClr val="EFF5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r>
                  <a:rPr lang="en-US" sz="1224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22" b="1" i="1" dirty="0">
                    <a:solidFill>
                      <a:schemeClr val="tx1"/>
                    </a:solidFill>
                  </a:rPr>
                  <a:t>74 users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E92DA1B-36B7-41F1-B2EA-7C365A818AC8}"/>
                  </a:ext>
                </a:extLst>
              </p:cNvPr>
              <p:cNvSpPr/>
              <p:nvPr/>
            </p:nvSpPr>
            <p:spPr>
              <a:xfrm>
                <a:off x="5009619" y="5432515"/>
                <a:ext cx="1753866" cy="10685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Power BI Workspace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27670E8-785D-4B0C-848F-BE6408C99C7A}"/>
                  </a:ext>
                </a:extLst>
              </p:cNvPr>
              <p:cNvSpPr/>
              <p:nvPr/>
            </p:nvSpPr>
            <p:spPr>
              <a:xfrm>
                <a:off x="5252474" y="569341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Dataset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AE93A-AF1B-4C4F-9179-CD3ABD614D43}"/>
                  </a:ext>
                </a:extLst>
              </p:cNvPr>
              <p:cNvSpPr/>
              <p:nvPr/>
            </p:nvSpPr>
            <p:spPr>
              <a:xfrm>
                <a:off x="5250566" y="6100705"/>
                <a:ext cx="1193336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Power BI Report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8063C7-8A26-4CC4-9719-CB9E7E6ABA49}"/>
                  </a:ext>
                </a:extLst>
              </p:cNvPr>
              <p:cNvSpPr/>
              <p:nvPr/>
            </p:nvSpPr>
            <p:spPr>
              <a:xfrm>
                <a:off x="6920978" y="5686867"/>
                <a:ext cx="1465705" cy="27980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Datasource credentials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154D65-0498-45DF-9885-D2CC03EF4BB2}"/>
                  </a:ext>
                </a:extLst>
              </p:cNvPr>
              <p:cNvCxnSpPr>
                <a:cxnSpLocks/>
                <a:stCxn id="81" idx="4"/>
                <a:endCxn id="75" idx="1"/>
              </p:cNvCxnSpPr>
              <p:nvPr/>
            </p:nvCxnSpPr>
            <p:spPr>
              <a:xfrm>
                <a:off x="3843919" y="5456726"/>
                <a:ext cx="1408555" cy="3765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AC90F6E-089D-46E2-AB94-8C5040631653}"/>
                  </a:ext>
                </a:extLst>
              </p:cNvPr>
              <p:cNvCxnSpPr>
                <a:cxnSpLocks/>
                <a:stCxn id="76" idx="1"/>
                <a:endCxn id="82" idx="3"/>
              </p:cNvCxnSpPr>
              <p:nvPr/>
            </p:nvCxnSpPr>
            <p:spPr>
              <a:xfrm flipH="1" flipV="1">
                <a:off x="3003128" y="6124906"/>
                <a:ext cx="2247438" cy="1157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1A65C3A-1135-4066-8019-41DCB3DF026A}"/>
                  </a:ext>
                </a:extLst>
              </p:cNvPr>
              <p:cNvCxnSpPr>
                <a:cxnSpLocks/>
                <a:stCxn id="77" idx="1"/>
                <a:endCxn id="75" idx="3"/>
              </p:cNvCxnSpPr>
              <p:nvPr/>
            </p:nvCxnSpPr>
            <p:spPr>
              <a:xfrm flipH="1">
                <a:off x="6445810" y="5826769"/>
                <a:ext cx="475168" cy="654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8A2B22C1-EDBF-4ED1-BC7A-11E8B8B6DF24}"/>
                  </a:ext>
                </a:extLst>
              </p:cNvPr>
              <p:cNvSpPr/>
              <p:nvPr/>
            </p:nvSpPr>
            <p:spPr>
              <a:xfrm>
                <a:off x="3081874" y="5186302"/>
                <a:ext cx="762045" cy="540847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Sales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85579CC1-4B40-4FEC-ADFA-EC4BBD0E8247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588" y="5727149"/>
                <a:ext cx="1526540" cy="7955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pic>
          <p:nvPicPr>
            <p:cNvPr id="89" name="Graphic 88" descr="Users">
              <a:extLst>
                <a:ext uri="{FF2B5EF4-FFF2-40B4-BE49-F238E27FC236}">
                  <a16:creationId xmlns:a16="http://schemas.microsoft.com/office/drawing/2014/main" id="{0A85637E-2A95-432D-A25F-3063A61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03" y="5315081"/>
              <a:ext cx="342245" cy="342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077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E12-94F1-4807-9D3F-A9BFA6ED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Customer Tenants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3EF0-C030-4773-9C05-D76520DB5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24398"/>
          </a:xfrm>
        </p:spPr>
        <p:txBody>
          <a:bodyPr/>
          <a:lstStyle/>
          <a:p>
            <a:r>
              <a:rPr lang="en-US" dirty="0"/>
              <a:t>Create a new customer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should see the next tenant in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Power BI Tenants</a:t>
            </a:r>
            <a:r>
              <a:rPr lang="en-US" dirty="0"/>
              <a:t>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Behind the scenes,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AppOwnsDataApp</a:t>
            </a:r>
            <a:r>
              <a:rPr lang="en-US" dirty="0"/>
              <a:t> adds record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Tenants</a:t>
            </a:r>
            <a:r>
              <a:rPr lang="en-US" dirty="0"/>
              <a:t> table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3E070-0070-46E6-8271-36765A5A1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1692819"/>
            <a:ext cx="4905560" cy="17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F3BA8-E334-441F-94BE-EED0D92D9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" y="4075732"/>
            <a:ext cx="574738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40C-3372-4C95-A375-3331BEDE63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9" y="6021693"/>
            <a:ext cx="10898455" cy="83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95314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641-45DF-44C8-A482-AF8CE693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53AE-64D2-4863-BD73-C8F93915F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Tenant Details</a:t>
            </a:r>
            <a:r>
              <a:rPr lang="en-US" dirty="0"/>
              <a:t> page lists members, datasets and reports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calls Power BI REST API to discover workspace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CE07-F755-4075-95F6-049225625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/>
          <a:stretch/>
        </p:blipFill>
        <p:spPr>
          <a:xfrm>
            <a:off x="1308051" y="2341137"/>
            <a:ext cx="6710534" cy="43117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560312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888B-E00F-4CD7-8187-8899B88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F600-1398-42AF-9442-FABF37C35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uses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as PBIX template file</a:t>
            </a:r>
          </a:p>
          <a:p>
            <a:r>
              <a:rPr lang="en-US" dirty="0"/>
              <a:t>PBIX import process creates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parameterized with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DatabaseServer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DatabaseName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Dataset parameters updated after import to redirect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to customer database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4D628-AF15-4DDA-8B63-12148BD6B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9" y="3327919"/>
            <a:ext cx="3062055" cy="209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B33B-99CA-457A-9024-DC0E4EB4F9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7" y="3321092"/>
            <a:ext cx="3871913" cy="2845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7AE7-B7ED-4908-A069-2C1B125B01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0" y="3404358"/>
            <a:ext cx="4399140" cy="2297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13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CDC-3F57-4F22-B0B5-162F21B9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Report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F18054-38CC-4E8E-8260-C8EAAB2A8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data model designed with three tables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SalesReportTemplate.pbix</a:t>
            </a:r>
            <a:r>
              <a:rPr lang="en-US" dirty="0"/>
              <a:t> report designed with master view &amp;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09AD-A7A8-4B8F-A29B-AEDA15F0D2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8" y="2494724"/>
            <a:ext cx="3925953" cy="21667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5C4F1-41C8-49D4-88BD-A3B4329C74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034" y="4984936"/>
            <a:ext cx="3011556" cy="1704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EDC2E-6862-4D16-941F-D85229AB9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" t="3276" r="2374" b="3004"/>
          <a:stretch/>
        </p:blipFill>
        <p:spPr>
          <a:xfrm>
            <a:off x="934278" y="2415211"/>
            <a:ext cx="5287617" cy="2211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48847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178-98D0-4EB3-B384-290407D1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81B-07B0-40B4-A16A-84911BEDA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96949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provides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Embed</a:t>
            </a:r>
            <a:r>
              <a:rPr lang="en-US" dirty="0"/>
              <a:t> view for each tenant</a:t>
            </a:r>
          </a:p>
          <a:p>
            <a:pPr lvl="1"/>
            <a:r>
              <a:rPr lang="en-US" dirty="0"/>
              <a:t>Allows administrative user to view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report from any tenant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AFCD-370B-439E-8D92-6D4157381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72" y="2356112"/>
            <a:ext cx="5166494" cy="12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3122-5756-4089-A05D-A8856FFA5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4" y="2294834"/>
            <a:ext cx="5805262" cy="327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7777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1293-1284-40FE-B38F-40BC4CA6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created in Power BI?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C91D4-0E82-4211-9110-6546C0EB4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923604"/>
          </a:xfrm>
        </p:spPr>
        <p:txBody>
          <a:bodyPr/>
          <a:lstStyle/>
          <a:p>
            <a:r>
              <a:rPr lang="en-US" dirty="0"/>
              <a:t>You can see the workspaces created in Power BI</a:t>
            </a:r>
          </a:p>
          <a:p>
            <a:pPr lvl="1"/>
            <a:r>
              <a:rPr lang="en-US" dirty="0"/>
              <a:t>There should be a Power BI workspace for each tenant that’s been created</a:t>
            </a:r>
          </a:p>
          <a:p>
            <a:pPr lvl="1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ConfiguredBy</a:t>
            </a:r>
            <a:r>
              <a:rPr lang="en-US" dirty="0"/>
              <a:t> property 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Sales</a:t>
            </a:r>
            <a:r>
              <a:rPr lang="en-US" dirty="0"/>
              <a:t> dataset should be set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Last refresh</a:t>
            </a:r>
            <a:r>
              <a:rPr lang="en-US" dirty="0"/>
              <a:t> time should reflect refresh operation at end of onboarding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DCED-9743-4A00-9D0E-61B0A023A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8" y="3157105"/>
            <a:ext cx="3477587" cy="338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5A79B-402B-4135-824D-5B0CA5BA74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7" y="3186924"/>
            <a:ext cx="7131725" cy="213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2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Test the AppOwnsDataClient application</a:t>
            </a:r>
          </a:p>
          <a:p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385529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9234-2C1D-4778-A1DB-3DEEBE3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appsettings.json</a:t>
            </a:r>
            <a:r>
              <a:rPr lang="en-US" dirty="0"/>
              <a:t> in AppOwnsDataWebApi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ED41F-BE30-47BA-BBB8-CC00280EC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ClientApp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r>
              <a:rPr lang="en-US" dirty="0"/>
              <a:t>Update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ServicePrincipalApp</a:t>
            </a:r>
            <a:r>
              <a:rPr lang="en-US" dirty="0"/>
              <a:t> section with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Service App</a:t>
            </a:r>
          </a:p>
          <a:p>
            <a:r>
              <a:rPr lang="en-US" dirty="0"/>
              <a:t>Leave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PowerBi</a:t>
            </a:r>
            <a:r>
              <a:rPr lang="en-US" dirty="0"/>
              <a:t> section with default setting when using Power BI public cloud</a:t>
            </a:r>
          </a:p>
          <a:p>
            <a:r>
              <a:rPr lang="en-US" dirty="0"/>
              <a:t>Ensure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AppOwnsDataDB:ConnectString</a:t>
            </a:r>
            <a:r>
              <a:rPr lang="en-US" dirty="0"/>
              <a:t> is valid for your development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B28B-7577-4DA7-9ED5-5DB8F85FA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1" y="3258947"/>
            <a:ext cx="7941165" cy="3608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68569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F97-F9FA-460F-8580-2810C1A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and build AppOwnsDataClient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B530-2A4C-476C-A260-2555F9AD4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AppOwnsDataClient needs to be configured with Client ID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App-Owns-Data Client App</a:t>
            </a:r>
          </a:p>
          <a:p>
            <a:pPr lvl="1"/>
            <a:r>
              <a:rPr lang="en-US" dirty="0"/>
              <a:t>Compile Typescript in project after updating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Client ID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used to compile Typescript for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661C9-3B10-4EAE-A296-ECF875D1D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32" y="3303320"/>
            <a:ext cx="10406011" cy="300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2022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AE39-8FAC-4368-8F27-7C14661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9F73-4873-470A-BA76-962EBCCB3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project built as a Node.js project</a:t>
            </a:r>
          </a:p>
          <a:p>
            <a:pPr lvl="1"/>
            <a:r>
              <a:rPr lang="en-US" dirty="0"/>
              <a:t>You must install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Node.js</a:t>
            </a:r>
            <a:r>
              <a:rPr lang="en-US" dirty="0"/>
              <a:t> in order to build the project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command used to restore Node.js packages</a:t>
            </a:r>
          </a:p>
          <a:p>
            <a:pPr lvl="1"/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 triggers webpack to compile Typescript into JavaScript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8D95-69C2-4327-B56D-D6CD2165BE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" y="3232473"/>
            <a:ext cx="10163156" cy="34863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6B17179-7860-439A-A4BC-BA27EF655DAB}"/>
              </a:ext>
            </a:extLst>
          </p:cNvPr>
          <p:cNvSpPr/>
          <p:nvPr/>
        </p:nvSpPr>
        <p:spPr>
          <a:xfrm>
            <a:off x="447261" y="5615607"/>
            <a:ext cx="1282148" cy="546653"/>
          </a:xfrm>
          <a:prstGeom prst="rightArrow">
            <a:avLst>
              <a:gd name="adj1" fmla="val 65000"/>
              <a:gd name="adj2" fmla="val 5000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835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547-A43E-4E6B-8E4A-B7A4C9C0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AAD4-784F-42A6-AA17-656770D77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49481"/>
            <a:ext cx="11239464" cy="4678204"/>
          </a:xfrm>
        </p:spPr>
        <p:txBody>
          <a:bodyPr/>
          <a:lstStyle/>
          <a:p>
            <a:r>
              <a:rPr lang="en-US" dirty="0"/>
              <a:t>Power BI doesn’t know anything about your users</a:t>
            </a:r>
          </a:p>
          <a:p>
            <a:pPr lvl="1"/>
            <a:r>
              <a:rPr lang="en-US" dirty="0"/>
              <a:t>Power BI cannot provide assistance when it comes to authorization</a:t>
            </a:r>
          </a:p>
          <a:p>
            <a:pPr lvl="1"/>
            <a:r>
              <a:rPr lang="en-US" dirty="0"/>
              <a:t>Not an issue in scenario where all users see all content with the same access</a:t>
            </a:r>
          </a:p>
          <a:p>
            <a:pPr lvl="1"/>
            <a:r>
              <a:rPr lang="en-US" dirty="0"/>
              <a:t>Your application must add explicit support for any authorization scheme</a:t>
            </a:r>
          </a:p>
          <a:p>
            <a:pPr lvl="1"/>
            <a:endParaRPr lang="en-US" dirty="0"/>
          </a:p>
          <a:p>
            <a:r>
              <a:rPr lang="en-US" dirty="0"/>
              <a:t>Key observations about App-Owns-Data embedding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flexibility</a:t>
            </a:r>
            <a:r>
              <a:rPr lang="en-US" dirty="0"/>
              <a:t> to design the authorization scheme any way you'd like</a:t>
            </a:r>
          </a:p>
          <a:p>
            <a:pPr lvl="1"/>
            <a:r>
              <a:rPr lang="en-US" dirty="0"/>
              <a:t>you have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responsibility</a:t>
            </a:r>
            <a:r>
              <a:rPr lang="en-US" dirty="0"/>
              <a:t> to build authorization scheme from the ground up</a:t>
            </a:r>
          </a:p>
          <a:p>
            <a:pPr lvl="1"/>
            <a:r>
              <a:rPr lang="en-US" dirty="0"/>
              <a:t>you should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database</a:t>
            </a:r>
            <a:r>
              <a:rPr lang="en-US" dirty="0"/>
              <a:t> to track the authorization data you need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36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2C3-F240-4B19-8A56-74D5A367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AppOwnsDataClient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F0E20-4ECD-4308-BB4E-6CBBEC40A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77328"/>
          </a:xfrm>
        </p:spPr>
        <p:txBody>
          <a:bodyPr/>
          <a:lstStyle/>
          <a:p>
            <a:r>
              <a:rPr lang="en-US" dirty="0"/>
              <a:t>Rebuilding project executed required Node.js commands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webpack</a:t>
            </a:r>
            <a:r>
              <a:rPr lang="en-US" dirty="0"/>
              <a:t> utility used to compile Typescript into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bundle.js</a:t>
            </a:r>
            <a:r>
              <a:rPr lang="en-US" dirty="0"/>
              <a:t> file for distribution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65152-1515-432C-8553-C1962F4221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5" y="4015409"/>
            <a:ext cx="6577849" cy="276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52495-F796-4D4C-A3F4-BA6140CCD3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33" y="2247693"/>
            <a:ext cx="5243181" cy="155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6AFD5-49F8-406F-9F6B-5390F7B3A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82" y="3241578"/>
            <a:ext cx="3217525" cy="2354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55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CC6-266C-4226-B802-CE005783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AppOwnsDataClient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7475F-F95A-45ED-B1EA-7530E1D9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Configure the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AppOwnsDataStarterKit</a:t>
            </a:r>
            <a:r>
              <a:rPr lang="en-US" dirty="0"/>
              <a:t> solution with multiple Startup projects</a:t>
            </a:r>
          </a:p>
          <a:p>
            <a:r>
              <a:rPr lang="en-US" dirty="0"/>
              <a:t>Allows testing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along side by side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36A5-99D9-4666-B2FE-30AC82330E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" y="2548716"/>
            <a:ext cx="3705403" cy="254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4871A-A893-4EFA-B521-CA9CB8A20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83" y="2525632"/>
            <a:ext cx="7669359" cy="186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B443-76EA-4530-B6AC-B5D16C030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29" y="4589932"/>
            <a:ext cx="7841001" cy="2248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5301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ACA-F8FD-418E-86A0-3F024D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App-Owns-Data Applications Side by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04755-DB9A-4C85-879C-99C5FC5D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8526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AppOwnsDataAdmin</a:t>
            </a:r>
            <a:r>
              <a:rPr lang="en-US" dirty="0"/>
              <a:t> to move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user through 4 possible states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unassigned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read-only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permissions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when user is assigned to tenant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0BB6-7DA2-4926-AD8D-DF97B839AB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24" y="3347377"/>
            <a:ext cx="4888197" cy="147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322AD-8D8E-4F74-B8E7-B72CB2F996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84" y="3275275"/>
            <a:ext cx="5378167" cy="21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8A4BB-FC5A-4065-8BD1-B904D7B885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1" y="5647347"/>
            <a:ext cx="6419873" cy="119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380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676B-F35F-49FF-A908-9592835F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AppOwnsDataClient User Experience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1745A-07EF-48A0-B281-789D2B33E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85323"/>
          </a:xfrm>
        </p:spPr>
        <p:txBody>
          <a:bodyPr/>
          <a:lstStyle/>
          <a:p>
            <a:r>
              <a:rPr lang="en-US" dirty="0"/>
              <a:t>Test user experience when user is unassigned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experience with user assigned - make browser window narrow to see mobile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34E37-C4B3-4D7D-94C5-C9B88B8EC1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8" y="1736794"/>
            <a:ext cx="5504911" cy="153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06398-4326-4482-B470-561EDC4526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5" y="3872198"/>
            <a:ext cx="5276313" cy="2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09BE4-49FC-4734-86B6-921CE8B7C3B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3885058"/>
            <a:ext cx="2263072" cy="2863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635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Test user experience when user has edit permissions</a:t>
            </a:r>
          </a:p>
          <a:p>
            <a:pPr lvl="1"/>
            <a:r>
              <a:rPr lang="en-US" dirty="0"/>
              <a:t>User can move report into edit mode</a:t>
            </a:r>
          </a:p>
          <a:p>
            <a:pPr lvl="1"/>
            <a:r>
              <a:rPr lang="en-US" dirty="0"/>
              <a:t>Once in edit mode, you can customize report and save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538E-B2BF-4C5E-A878-C0C0619B7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6" y="2834465"/>
            <a:ext cx="4073189" cy="164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1046-1319-4C49-8D03-58935BD54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70" y="2790909"/>
            <a:ext cx="6747947" cy="16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C665A-C6A1-4101-AFFD-C000C19885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4" y="4652650"/>
            <a:ext cx="6694293" cy="202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3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user experience when user has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+ create permissions</a:t>
            </a:r>
          </a:p>
          <a:p>
            <a:pPr lvl="1"/>
            <a:r>
              <a:rPr lang="en-US" dirty="0"/>
              <a:t>User can use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link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Create Report</a:t>
            </a:r>
            <a:r>
              <a:rPr lang="en-US" dirty="0"/>
              <a:t> section to create new report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1E2-D4FC-48EC-A8D8-609C2B413B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" y="2792874"/>
            <a:ext cx="4013732" cy="16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5DEC-B90D-4459-97B3-BB420D60735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6" y="4710825"/>
            <a:ext cx="6593917" cy="17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FF586-B57D-4207-A5A6-CA12C83078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5" y="2722006"/>
            <a:ext cx="6644892" cy="174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624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51404700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88B4-7D8C-4A4F-BBF3-8DD1960B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user activity data from ActivityLog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D7BF-40B4-41BE-9791-025EC3516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308324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AppOwnsDataClient</a:t>
            </a:r>
            <a:r>
              <a:rPr lang="en-US" dirty="0"/>
              <a:t> constantly logs user activity</a:t>
            </a:r>
          </a:p>
          <a:p>
            <a:pPr lvl="1"/>
            <a:r>
              <a:rPr lang="en-US" dirty="0"/>
              <a:t>Activity is logged whenever a user views a report</a:t>
            </a:r>
          </a:p>
          <a:p>
            <a:pPr lvl="1"/>
            <a:r>
              <a:rPr lang="en-US" dirty="0"/>
              <a:t>Activity is logged whenever a user edits, copies or creates a report</a:t>
            </a:r>
          </a:p>
          <a:p>
            <a:pPr lvl="1"/>
            <a:r>
              <a:rPr lang="en-US" dirty="0"/>
              <a:t>Activity is logged by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by adding record into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ActivityLog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177D0-46AE-4A7B-8032-0AC8566B9B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4" y="3162880"/>
            <a:ext cx="10918948" cy="284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0063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55A-3C03-47E2-8674-7455D3B431F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AppOwsDataUsageReporting.pbix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5607F-CAAD-4C28-952A-E356BF9F5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1106"/>
          </a:xfrm>
        </p:spPr>
        <p:txBody>
          <a:bodyPr/>
          <a:lstStyle/>
          <a:p>
            <a:r>
              <a:rPr lang="en-US" dirty="0"/>
              <a:t>App-Owns-Data Starter Kit includes report template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AppOwsDataUsageReporting.pbix</a:t>
            </a:r>
            <a:r>
              <a:rPr lang="en-US" b="1" dirty="0"/>
              <a:t> </a:t>
            </a:r>
            <a:r>
              <a:rPr lang="en-US" dirty="0"/>
              <a:t>imports data from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AppOwnsDataDB</a:t>
            </a:r>
          </a:p>
          <a:p>
            <a:pPr lvl="1"/>
            <a:r>
              <a:rPr lang="en-US" dirty="0"/>
              <a:t>Allows for monitoring and analysis of usage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ADCA-E375-4FBC-9B21-4DEE960FD3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" y="2625179"/>
            <a:ext cx="10290116" cy="37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38190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3EE-AB7C-43BB-B630-8685CEFC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Report Performance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B13B2-39AB-4E6B-8D51-D1AA06D7A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2754600"/>
          </a:xfrm>
        </p:spPr>
        <p:txBody>
          <a:bodyPr/>
          <a:lstStyle/>
          <a:p>
            <a:r>
              <a:rPr lang="en-US" dirty="0"/>
              <a:t>Steps to capture performance data when embedding a report</a:t>
            </a:r>
          </a:p>
          <a:p>
            <a:pPr lvl="1"/>
            <a:r>
              <a:rPr lang="en-US" dirty="0"/>
              <a:t>Capture time before starting the embedding process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Determine time duration between start of embedding and the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rendered</a:t>
            </a:r>
            <a:r>
              <a:rPr lang="en-US" dirty="0"/>
              <a:t> event</a:t>
            </a:r>
          </a:p>
          <a:p>
            <a:pPr lvl="1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LoadDuration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Lucida Console" panose="020B0609040504020204" pitchFamily="49" charset="0"/>
              </a:rPr>
              <a:t>RenderDuration</a:t>
            </a:r>
            <a:r>
              <a:rPr lang="en-US" dirty="0"/>
              <a:t> recorded in milliseconds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3EBF-E24A-4A12-8F17-58CA8FC03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20" y="3606616"/>
            <a:ext cx="8374495" cy="3201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4302D8-B2A4-43F3-8D50-5161C89EE30E}"/>
              </a:ext>
            </a:extLst>
          </p:cNvPr>
          <p:cNvGrpSpPr/>
          <p:nvPr/>
        </p:nvGrpSpPr>
        <p:grpSpPr>
          <a:xfrm>
            <a:off x="9080292" y="3755845"/>
            <a:ext cx="2707516" cy="2062462"/>
            <a:chOff x="8970962" y="3527244"/>
            <a:chExt cx="2846664" cy="216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B79EB6-FCB0-4765-A36D-05503379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0962" y="3817799"/>
              <a:ext cx="2846664" cy="18779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68B89-017E-454E-BA45-53CB1B32C627}"/>
                </a:ext>
              </a:extLst>
            </p:cNvPr>
            <p:cNvSpPr/>
            <p:nvPr/>
          </p:nvSpPr>
          <p:spPr>
            <a:xfrm>
              <a:off x="8994912" y="3527244"/>
              <a:ext cx="2782383" cy="327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Activity Event Payload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2766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8F57-FDF8-4F08-9B3E-3C47DAF9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-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3452-72D6-4491-BCE7-B312ABB71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guidance for the following tasks and procedures</a:t>
            </a:r>
          </a:p>
          <a:p>
            <a:pPr lvl="1"/>
            <a:r>
              <a:rPr lang="en-US" dirty="0"/>
              <a:t>Onboarding new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customer tenants</a:t>
            </a:r>
          </a:p>
          <a:p>
            <a:pPr lvl="1"/>
            <a:r>
              <a:rPr lang="en-US" dirty="0"/>
              <a:t>Managing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user permissions</a:t>
            </a:r>
          </a:p>
          <a:p>
            <a:pPr lvl="1"/>
            <a:r>
              <a:rPr lang="en-US" dirty="0"/>
              <a:t>Implementing customer-facing client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Single Page Application (SPA)</a:t>
            </a:r>
          </a:p>
          <a:p>
            <a:pPr lvl="1"/>
            <a:r>
              <a:rPr lang="en-US" dirty="0"/>
              <a:t>Creating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custom telemetry layer</a:t>
            </a:r>
            <a:r>
              <a:rPr lang="en-US" dirty="0"/>
              <a:t> to log user activity 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user actions</a:t>
            </a:r>
            <a:r>
              <a:rPr lang="en-US" dirty="0"/>
              <a:t> such as viewing, editing, and creating reports</a:t>
            </a:r>
          </a:p>
          <a:p>
            <a:pPr lvl="1"/>
            <a:r>
              <a:rPr lang="en-US" dirty="0"/>
              <a:t>Monitoring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report performance</a:t>
            </a:r>
            <a:r>
              <a:rPr lang="en-US" dirty="0"/>
              <a:t> across all customer tenants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7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2DBA-F0F8-4A12-A816-6203608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Report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6EA9-DDD0-45F5-8315-31980A3A9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415772"/>
          </a:xfrm>
        </p:spPr>
        <p:txBody>
          <a:bodyPr/>
          <a:lstStyle/>
          <a:p>
            <a:r>
              <a:rPr lang="en-US" dirty="0"/>
              <a:t>Monitor report performance across multi-tenant environment</a:t>
            </a:r>
          </a:p>
          <a:p>
            <a:pPr lvl="1"/>
            <a:r>
              <a:rPr lang="en-US" dirty="0"/>
              <a:t>Long load times could be evidence of report with slow connection</a:t>
            </a:r>
          </a:p>
          <a:p>
            <a:pPr lvl="1"/>
            <a:r>
              <a:rPr lang="en-US" dirty="0"/>
              <a:t>Long render times could be evidence of report with too many visuals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6A0AF-2D4A-4BE6-9403-7DA9DFB5C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210" y="2752958"/>
            <a:ext cx="9872061" cy="3688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4802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84B1-E178-47A2-9CA5-B69F4B2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9C40F-6C2A-49B0-A0EA-CEA875932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different authentication provider</a:t>
            </a:r>
          </a:p>
          <a:p>
            <a:r>
              <a:rPr lang="en-US" dirty="0"/>
              <a:t>Create a more granular permissions scheme</a:t>
            </a:r>
          </a:p>
          <a:p>
            <a:r>
              <a:rPr lang="en-US" dirty="0"/>
              <a:t>Add integration with row-level security (RLS)</a:t>
            </a:r>
          </a:p>
          <a:p>
            <a:r>
              <a:rPr lang="en-US" dirty="0"/>
              <a:t>Redesign AppOwnsDataClient using React.js or Angular</a:t>
            </a:r>
          </a:p>
          <a:p>
            <a:r>
              <a:rPr lang="en-US" dirty="0"/>
              <a:t>Learn scaling techniques to support more than 1000 tenants</a:t>
            </a:r>
          </a:p>
        </p:txBody>
      </p:sp>
    </p:spTree>
    <p:extLst>
      <p:ext uri="{BB962C8B-B14F-4D97-AF65-F5344CB8AC3E}">
        <p14:creationId xmlns:p14="http://schemas.microsoft.com/office/powerpoint/2010/main" val="300213432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Solution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 up your development environment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Open the App-Owns-Data Starter Kit in Visual Studio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AppOwnsDataAdmin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 the AppOwnsDataClient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 activity logs to monitor user activity and report performance</a:t>
            </a:r>
          </a:p>
        </p:txBody>
      </p:sp>
    </p:spTree>
    <p:extLst>
      <p:ext uri="{BB962C8B-B14F-4D97-AF65-F5344CB8AC3E}">
        <p14:creationId xmlns:p14="http://schemas.microsoft.com/office/powerpoint/2010/main" val="38019436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on GitHub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F7BED-1BA3-47EE-8048-39FEA3C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2871"/>
            <a:ext cx="8958564" cy="4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F718-5877-466C-91C8-6EC318D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App-Owns-Data Starter Kit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8DC893-96B4-4702-A01A-1FFC0A8C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781" y="1227439"/>
            <a:ext cx="11634017" cy="1862048"/>
          </a:xfrm>
        </p:spPr>
        <p:txBody>
          <a:bodyPr/>
          <a:lstStyle/>
          <a:p>
            <a:r>
              <a:rPr lang="en-US" dirty="0"/>
              <a:t>Created as POC to provide starting point for ISVs and large organizations</a:t>
            </a:r>
          </a:p>
          <a:p>
            <a:pPr lvl="1"/>
            <a:r>
              <a:rPr lang="en-US" dirty="0"/>
              <a:t>Built using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.NET 5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ASP.NET CORE</a:t>
            </a:r>
          </a:p>
          <a:p>
            <a:pPr lvl="1"/>
            <a:r>
              <a:rPr lang="en-US" dirty="0"/>
              <a:t>Can be opened and tested with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2019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Visual Studio Code</a:t>
            </a:r>
          </a:p>
          <a:p>
            <a:pPr lvl="1"/>
            <a:r>
              <a:rPr lang="en-US" dirty="0"/>
              <a:t>Designed for simple App-Owns-Data scenario – extend it to meet your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6130-F1C9-420A-BDFD-A125B314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2" y="3320318"/>
            <a:ext cx="8025892" cy="3481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0339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5437</TotalTime>
  <Words>2927</Words>
  <Application>Microsoft Office PowerPoint</Application>
  <PresentationFormat>Custom</PresentationFormat>
  <Paragraphs>488</Paragraphs>
  <Slides>72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PowerPoint Presentation</vt:lpstr>
      <vt:lpstr>Agenda</vt:lpstr>
      <vt:lpstr>Customer Tenants in App-Owns-Data Embedding</vt:lpstr>
      <vt:lpstr>Designing a Multi-tenant Environment</vt:lpstr>
      <vt:lpstr>App-Owns-Data Embedding &amp; Authorization</vt:lpstr>
      <vt:lpstr>App-Owns-Data Starter Kit - Value Proposition</vt:lpstr>
      <vt:lpstr>App-Owns-Data Starter Kit on GitHub</vt:lpstr>
      <vt:lpstr>The App-Owns-Data Starter Kit Solution</vt:lpstr>
      <vt:lpstr>Solution Architecture</vt:lpstr>
      <vt:lpstr>Database Schema for AppOwnsDataDB</vt:lpstr>
      <vt:lpstr>AppOwnsDataAdmin</vt:lpstr>
      <vt:lpstr>Creating Customer Tenants</vt:lpstr>
      <vt:lpstr>Sequence of Tenant Provisioning Operations</vt:lpstr>
      <vt:lpstr>Managing User Permissions</vt:lpstr>
      <vt:lpstr>AppOwnsDataClient</vt:lpstr>
      <vt:lpstr>Report Authoring</vt:lpstr>
      <vt:lpstr>Responsive Design</vt:lpstr>
      <vt:lpstr>AppOwnsDataWebApi</vt:lpstr>
      <vt:lpstr>Identity Providers and App-Owns-Data Development</vt:lpstr>
      <vt:lpstr>Using a single service principal</vt:lpstr>
      <vt:lpstr>User Login</vt:lpstr>
      <vt:lpstr>Unassigned users have no access to content</vt:lpstr>
      <vt:lpstr>Embedding Data View Model</vt:lpstr>
      <vt:lpstr>Adding a custom telemetry layer</vt:lpstr>
      <vt:lpstr>Monitoring User Activity</vt:lpstr>
      <vt:lpstr>Monitoring Report Performance</vt:lpstr>
      <vt:lpstr>PowerPoint Presentation</vt:lpstr>
      <vt:lpstr>Agenda</vt:lpstr>
      <vt:lpstr>Setting up your development environment</vt:lpstr>
      <vt:lpstr>Creating a Power BI Development Environment</vt:lpstr>
      <vt:lpstr>Create the Power BI Apps Group in Azure AD</vt:lpstr>
      <vt:lpstr>Configure service principal support in Power BI</vt:lpstr>
      <vt:lpstr>Create the App-Owns-Data Service App </vt:lpstr>
      <vt:lpstr>Add the Azure AD App to Power BI Apps Group</vt:lpstr>
      <vt:lpstr>Create the App-Owns-Data Client App</vt:lpstr>
      <vt:lpstr>Creating a Custom Scope for AppOwnsDataWebApi</vt:lpstr>
      <vt:lpstr>PowerPoint Presentation</vt:lpstr>
      <vt:lpstr>Agenda</vt:lpstr>
      <vt:lpstr>Install the Required Developer Software</vt:lpstr>
      <vt:lpstr>Download the source code</vt:lpstr>
      <vt:lpstr>Open AppOwnsDataStarterKit.sln in Visual Studio</vt:lpstr>
      <vt:lpstr>Update appsettings.json in AppOwnsDataAdmin </vt:lpstr>
      <vt:lpstr>AppOwnsDataShared class library</vt:lpstr>
      <vt:lpstr>Using Code-First to Generate Tables from C# Classes</vt:lpstr>
      <vt:lpstr>Package Manager Console</vt:lpstr>
      <vt:lpstr>Getting Ready to create the database</vt:lpstr>
      <vt:lpstr>Create the AppOwnsDataDB database</vt:lpstr>
      <vt:lpstr>Agenda</vt:lpstr>
      <vt:lpstr>Create New Customer Tenants</vt:lpstr>
      <vt:lpstr>Tenant Details</vt:lpstr>
      <vt:lpstr>Understanding SalesReportTemplate.pbix</vt:lpstr>
      <vt:lpstr>Dataset and Report Design</vt:lpstr>
      <vt:lpstr>Embedding Reports in AppOwnsDataAdmin</vt:lpstr>
      <vt:lpstr>What’s been created in Power BI?</vt:lpstr>
      <vt:lpstr>Agenda</vt:lpstr>
      <vt:lpstr>Update appsettings.json in AppOwnsDataWebApi</vt:lpstr>
      <vt:lpstr>Configure and build AppOwnsDataClient</vt:lpstr>
      <vt:lpstr>Node.js integration</vt:lpstr>
      <vt:lpstr>Building the AppOwnsDataClient Project</vt:lpstr>
      <vt:lpstr>Test AppOwnsDataClient in Visual Studio</vt:lpstr>
      <vt:lpstr>Testing the App-Owns-Data Applications Side by Side</vt:lpstr>
      <vt:lpstr>AppOwnsDataClient User Experience</vt:lpstr>
      <vt:lpstr>Edit reports using AppOwnsDataClient </vt:lpstr>
      <vt:lpstr>Create New Content using AppOwnsDataClient</vt:lpstr>
      <vt:lpstr>Agenda</vt:lpstr>
      <vt:lpstr>Monitor user activity data from ActivityLog table</vt:lpstr>
      <vt:lpstr>AppOwsDataUsageReporting.pbix</vt:lpstr>
      <vt:lpstr>Capturing Report Performance Data</vt:lpstr>
      <vt:lpstr>Monitor Report Performance</vt:lpstr>
      <vt:lpstr>Next Steps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210</cp:revision>
  <cp:lastPrinted>2019-05-02T20:11:39Z</cp:lastPrinted>
  <dcterms:created xsi:type="dcterms:W3CDTF">2018-09-21T01:16:59Z</dcterms:created>
  <dcterms:modified xsi:type="dcterms:W3CDTF">2021-05-04T16:26:30Z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